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0"/>
  </p:notesMasterIdLst>
  <p:handoutMasterIdLst>
    <p:handoutMasterId r:id="rId41"/>
  </p:handoutMasterIdLst>
  <p:sldIdLst>
    <p:sldId id="259" r:id="rId2"/>
    <p:sldId id="290" r:id="rId3"/>
    <p:sldId id="266" r:id="rId4"/>
    <p:sldId id="291" r:id="rId5"/>
    <p:sldId id="292" r:id="rId6"/>
    <p:sldId id="273" r:id="rId7"/>
    <p:sldId id="274" r:id="rId8"/>
    <p:sldId id="267" r:id="rId9"/>
    <p:sldId id="294" r:id="rId10"/>
    <p:sldId id="293" r:id="rId11"/>
    <p:sldId id="295" r:id="rId12"/>
    <p:sldId id="297" r:id="rId13"/>
    <p:sldId id="296" r:id="rId14"/>
    <p:sldId id="301" r:id="rId15"/>
    <p:sldId id="300" r:id="rId16"/>
    <p:sldId id="302" r:id="rId17"/>
    <p:sldId id="298" r:id="rId18"/>
    <p:sldId id="303" r:id="rId19"/>
    <p:sldId id="304" r:id="rId20"/>
    <p:sldId id="305" r:id="rId21"/>
    <p:sldId id="306" r:id="rId22"/>
    <p:sldId id="299" r:id="rId23"/>
    <p:sldId id="313" r:id="rId24"/>
    <p:sldId id="314" r:id="rId25"/>
    <p:sldId id="287" r:id="rId26"/>
    <p:sldId id="268" r:id="rId27"/>
    <p:sldId id="279" r:id="rId28"/>
    <p:sldId id="307" r:id="rId29"/>
    <p:sldId id="281" r:id="rId30"/>
    <p:sldId id="283" r:id="rId31"/>
    <p:sldId id="308" r:id="rId32"/>
    <p:sldId id="309" r:id="rId33"/>
    <p:sldId id="310" r:id="rId34"/>
    <p:sldId id="311" r:id="rId35"/>
    <p:sldId id="269" r:id="rId36"/>
    <p:sldId id="285" r:id="rId37"/>
    <p:sldId id="312" r:id="rId38"/>
    <p:sldId id="272" r:id="rId39"/>
  </p:sldIdLst>
  <p:sldSz cx="12192000" cy="6858000"/>
  <p:notesSz cx="6858000" cy="9144000"/>
  <p:defaultTextStyle>
    <a:defPPr>
      <a:defRPr lang="zh-CN"/>
    </a:defPPr>
    <a:lvl1pPr marL="0" algn="l" defTabSz="913765" rtl="0" eaLnBrk="1" latinLnBrk="0" hangingPunct="1">
      <a:defRPr sz="1800" kern="1200">
        <a:solidFill>
          <a:schemeClr val="tx1"/>
        </a:solidFill>
        <a:latin typeface="+mn-lt"/>
        <a:ea typeface="+mn-ea"/>
        <a:cs typeface="+mn-cs"/>
      </a:defRPr>
    </a:lvl1pPr>
    <a:lvl2pPr marL="457200" algn="l" defTabSz="913765" rtl="0" eaLnBrk="1" latinLnBrk="0" hangingPunct="1">
      <a:defRPr sz="1800" kern="1200">
        <a:solidFill>
          <a:schemeClr val="tx1"/>
        </a:solidFill>
        <a:latin typeface="+mn-lt"/>
        <a:ea typeface="+mn-ea"/>
        <a:cs typeface="+mn-cs"/>
      </a:defRPr>
    </a:lvl2pPr>
    <a:lvl3pPr marL="914400" algn="l" defTabSz="913765" rtl="0" eaLnBrk="1" latinLnBrk="0" hangingPunct="1">
      <a:defRPr sz="1800" kern="1200">
        <a:solidFill>
          <a:schemeClr val="tx1"/>
        </a:solidFill>
        <a:latin typeface="+mn-lt"/>
        <a:ea typeface="+mn-ea"/>
        <a:cs typeface="+mn-cs"/>
      </a:defRPr>
    </a:lvl3pPr>
    <a:lvl4pPr marL="1371600" algn="l" defTabSz="913765" rtl="0" eaLnBrk="1" latinLnBrk="0" hangingPunct="1">
      <a:defRPr sz="1800" kern="1200">
        <a:solidFill>
          <a:schemeClr val="tx1"/>
        </a:solidFill>
        <a:latin typeface="+mn-lt"/>
        <a:ea typeface="+mn-ea"/>
        <a:cs typeface="+mn-cs"/>
      </a:defRPr>
    </a:lvl4pPr>
    <a:lvl5pPr marL="1828800" algn="l" defTabSz="913765" rtl="0" eaLnBrk="1" latinLnBrk="0" hangingPunct="1">
      <a:defRPr sz="1800" kern="1200">
        <a:solidFill>
          <a:schemeClr val="tx1"/>
        </a:solidFill>
        <a:latin typeface="+mn-lt"/>
        <a:ea typeface="+mn-ea"/>
        <a:cs typeface="+mn-cs"/>
      </a:defRPr>
    </a:lvl5pPr>
    <a:lvl6pPr marL="2286000" algn="l" defTabSz="913765" rtl="0" eaLnBrk="1" latinLnBrk="0" hangingPunct="1">
      <a:defRPr sz="1800" kern="1200">
        <a:solidFill>
          <a:schemeClr val="tx1"/>
        </a:solidFill>
        <a:latin typeface="+mn-lt"/>
        <a:ea typeface="+mn-ea"/>
        <a:cs typeface="+mn-cs"/>
      </a:defRPr>
    </a:lvl6pPr>
    <a:lvl7pPr marL="2743200" algn="l" defTabSz="913765" rtl="0" eaLnBrk="1" latinLnBrk="0" hangingPunct="1">
      <a:defRPr sz="1800" kern="1200">
        <a:solidFill>
          <a:schemeClr val="tx1"/>
        </a:solidFill>
        <a:latin typeface="+mn-lt"/>
        <a:ea typeface="+mn-ea"/>
        <a:cs typeface="+mn-cs"/>
      </a:defRPr>
    </a:lvl7pPr>
    <a:lvl8pPr marL="3200400" algn="l" defTabSz="913765" rtl="0" eaLnBrk="1" latinLnBrk="0" hangingPunct="1">
      <a:defRPr sz="1800" kern="1200">
        <a:solidFill>
          <a:schemeClr val="tx1"/>
        </a:solidFill>
        <a:latin typeface="+mn-lt"/>
        <a:ea typeface="+mn-ea"/>
        <a:cs typeface="+mn-cs"/>
      </a:defRPr>
    </a:lvl8pPr>
    <a:lvl9pPr marL="3657600" algn="l" defTabSz="913765"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p15:clr>
            <a:srgbClr val="A4A3A4"/>
          </p15:clr>
        </p15:guide>
        <p15:guide id="2" orient="horz" pos="2160">
          <p15:clr>
            <a:srgbClr val="A4A3A4"/>
          </p15:clr>
        </p15:guide>
        <p15:guide id="3" orient="horz" pos="232">
          <p15:clr>
            <a:srgbClr val="A4A3A4"/>
          </p15:clr>
        </p15:guide>
        <p15:guide id="4" orient="horz" pos="4112">
          <p15:clr>
            <a:srgbClr val="A4A3A4"/>
          </p15:clr>
        </p15:guide>
        <p15:guide id="5" pos="574">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338DCD"/>
    <a:srgbClr val="002060"/>
    <a:srgbClr val="0094AA"/>
    <a:srgbClr val="FF3D00"/>
    <a:srgbClr val="FF1DE2"/>
    <a:srgbClr val="FF0000"/>
    <a:srgbClr val="7030A0"/>
    <a:srgbClr val="5B9BD5"/>
    <a:srgbClr val="FEF5F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81125" autoAdjust="0"/>
  </p:normalViewPr>
  <p:slideViewPr>
    <p:cSldViewPr snapToGrid="0" snapToObjects="1">
      <p:cViewPr>
        <p:scale>
          <a:sx n="75" d="100"/>
          <a:sy n="75" d="100"/>
        </p:scale>
        <p:origin x="1254" y="456"/>
      </p:cViewPr>
      <p:guideLst>
        <p:guide pos="3840"/>
        <p:guide orient="horz" pos="2160"/>
        <p:guide orient="horz" pos="232"/>
        <p:guide orient="horz" pos="4112"/>
        <p:guide pos="574"/>
      </p:guideLst>
    </p:cSldViewPr>
  </p:slideViewPr>
  <p:notesTextViewPr>
    <p:cViewPr>
      <p:scale>
        <a:sx n="1" d="1"/>
        <a:sy n="1" d="1"/>
      </p:scale>
      <p:origin x="0" y="0"/>
    </p:cViewPr>
  </p:notesTextViewPr>
  <p:sorterViewPr>
    <p:cViewPr>
      <p:scale>
        <a:sx n="91" d="100"/>
        <a:sy n="91" d="100"/>
      </p:scale>
      <p:origin x="0" y="0"/>
    </p:cViewPr>
  </p:sorterViewPr>
  <p:notesViewPr>
    <p:cSldViewPr snapToGrid="0" snapToObjects="1">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ACEF719D-024D-4D56-949D-81A73422186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50D39D88-0D9C-4E5A-A91D-E993844D0D8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8796174-A157-4377-AB4F-7881CBB65694}" type="datetimeFigureOut">
              <a:rPr lang="zh-CN" altLang="en-US" smtClean="0"/>
              <a:t>2020/4/10</a:t>
            </a:fld>
            <a:endParaRPr lang="zh-CN" altLang="en-US"/>
          </a:p>
        </p:txBody>
      </p:sp>
      <p:sp>
        <p:nvSpPr>
          <p:cNvPr id="4" name="页脚占位符 3">
            <a:extLst>
              <a:ext uri="{FF2B5EF4-FFF2-40B4-BE49-F238E27FC236}">
                <a16:creationId xmlns:a16="http://schemas.microsoft.com/office/drawing/2014/main" id="{96BB1A00-63F1-4681-9089-F8B29CBA798A}"/>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E4316884-66B6-4759-8176-FA04B3CD880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8C36AC-021C-43C2-AF9F-A9A2B203D39F}" type="slidenum">
              <a:rPr lang="zh-CN" altLang="en-US" smtClean="0"/>
              <a:t>‹#›</a:t>
            </a:fld>
            <a:endParaRPr lang="zh-CN" altLang="en-US"/>
          </a:p>
        </p:txBody>
      </p:sp>
    </p:spTree>
    <p:extLst>
      <p:ext uri="{BB962C8B-B14F-4D97-AF65-F5344CB8AC3E}">
        <p14:creationId xmlns:p14="http://schemas.microsoft.com/office/powerpoint/2010/main" val="404616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6E8A47-3D46-4DC9-AB0D-52AB6CF44A06}" type="datetimeFigureOut">
              <a:rPr lang="zh-CN" altLang="en-US" smtClean="0"/>
              <a:t>2020/4/10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4B9571-4ED6-4C81-B95F-91FC05788F20}" type="slidenum">
              <a:rPr lang="zh-CN" altLang="en-US" smtClean="0"/>
              <a:t>‹#›</a:t>
            </a:fld>
            <a:endParaRPr lang="zh-CN" altLang="en-US"/>
          </a:p>
        </p:txBody>
      </p:sp>
    </p:spTree>
    <p:extLst>
      <p:ext uri="{BB962C8B-B14F-4D97-AF65-F5344CB8AC3E}">
        <p14:creationId xmlns:p14="http://schemas.microsoft.com/office/powerpoint/2010/main" val="356883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关键词，大规模，空间数据，集群计算框架</a:t>
            </a:r>
          </a:p>
        </p:txBody>
      </p:sp>
      <p:sp>
        <p:nvSpPr>
          <p:cNvPr id="4" name="灯片编号占位符 3"/>
          <p:cNvSpPr>
            <a:spLocks noGrp="1"/>
          </p:cNvSpPr>
          <p:nvPr>
            <p:ph type="sldNum" sz="quarter" idx="5"/>
          </p:nvPr>
        </p:nvSpPr>
        <p:spPr/>
        <p:txBody>
          <a:bodyPr/>
          <a:lstStyle/>
          <a:p>
            <a:fld id="{2D4B9571-4ED6-4C81-B95F-91FC05788F20}" type="slidenum">
              <a:rPr lang="zh-CN" altLang="en-US" smtClean="0"/>
              <a:t>1</a:t>
            </a:fld>
            <a:endParaRPr lang="zh-CN" altLang="en-US"/>
          </a:p>
        </p:txBody>
      </p:sp>
    </p:spTree>
    <p:extLst>
      <p:ext uri="{BB962C8B-B14F-4D97-AF65-F5344CB8AC3E}">
        <p14:creationId xmlns:p14="http://schemas.microsoft.com/office/powerpoint/2010/main" val="41932368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RDD </a:t>
            </a:r>
            <a:r>
              <a:rPr lang="zh-CN" altLang="en-US" dirty="0"/>
              <a:t>最明显的两个特征：</a:t>
            </a:r>
            <a:r>
              <a:rPr lang="en-US" altLang="zh-CN" dirty="0"/>
              <a:t>1</a:t>
            </a:r>
            <a:r>
              <a:rPr lang="zh-CN" altLang="en-US" dirty="0"/>
              <a:t>）只读；</a:t>
            </a:r>
            <a:r>
              <a:rPr lang="en-US" altLang="zh-CN" dirty="0"/>
              <a:t>2</a:t>
            </a:r>
            <a:r>
              <a:rPr lang="zh-CN" altLang="en-US" dirty="0"/>
              <a:t>）分区。</a:t>
            </a:r>
          </a:p>
          <a:p>
            <a:r>
              <a:rPr lang="zh-CN" altLang="en-US" dirty="0"/>
              <a:t>只读的属性注定了</a:t>
            </a:r>
            <a:r>
              <a:rPr lang="en-US" altLang="zh-CN" dirty="0"/>
              <a:t>RDD</a:t>
            </a:r>
            <a:r>
              <a:rPr lang="zh-CN" altLang="en-US" dirty="0"/>
              <a:t>的产生方式只有新建，要么从其他数据源读取而来，要么从已有的</a:t>
            </a:r>
            <a:r>
              <a:rPr lang="en-US" altLang="zh-CN" dirty="0"/>
              <a:t>RDD</a:t>
            </a:r>
            <a:r>
              <a:rPr lang="zh-CN" altLang="en-US" dirty="0"/>
              <a:t>修剪出来。</a:t>
            </a:r>
            <a:endParaRPr lang="en-US" altLang="zh-CN" dirty="0"/>
          </a:p>
          <a:p>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latin typeface="+mn-ea"/>
              </a:rPr>
              <a:t>一旦</a:t>
            </a:r>
            <a:r>
              <a:rPr lang="en-US" altLang="zh-CN" sz="1200" dirty="0">
                <a:latin typeface="+mn-ea"/>
              </a:rPr>
              <a:t>RDD</a:t>
            </a:r>
            <a:r>
              <a:rPr lang="zh-CN" altLang="en-US" sz="1200" dirty="0">
                <a:latin typeface="+mn-ea"/>
              </a:rPr>
              <a:t>失效，只要重新按照</a:t>
            </a:r>
            <a:r>
              <a:rPr lang="en-US" altLang="zh-CN" sz="1200" dirty="0">
                <a:latin typeface="+mn-ea"/>
              </a:rPr>
              <a:t>RDD</a:t>
            </a:r>
            <a:r>
              <a:rPr lang="zh-CN" altLang="en-US" sz="1200" dirty="0">
                <a:latin typeface="+mn-ea"/>
              </a:rPr>
              <a:t>的生成路径执行，数据还能复原；</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RDD</a:t>
            </a:r>
            <a:r>
              <a:rPr lang="zh-CN" altLang="en-US" sz="1200" dirty="0">
                <a:latin typeface="+mn-ea"/>
              </a:rPr>
              <a:t>天然还有分区属性，即他的数据是分区存储于集群中某些节点上，同一时间点不会所有分区都失效，那么重新计算某一个或几个失效分区，需花费的时间肯定比重新计算所有分区来的少。</a:t>
            </a:r>
          </a:p>
          <a:p>
            <a:endParaRPr lang="zh-CN" altLang="en-US" dirty="0"/>
          </a:p>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17</a:t>
            </a:fld>
            <a:endParaRPr lang="zh-CN" altLang="en-US"/>
          </a:p>
        </p:txBody>
      </p:sp>
    </p:spTree>
    <p:extLst>
      <p:ext uri="{BB962C8B-B14F-4D97-AF65-F5344CB8AC3E}">
        <p14:creationId xmlns:p14="http://schemas.microsoft.com/office/powerpoint/2010/main" val="12962028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简单来说，</a:t>
            </a:r>
            <a:r>
              <a:rPr lang="en-US" altLang="zh-CN" dirty="0"/>
              <a:t>Shuffle</a:t>
            </a:r>
            <a:r>
              <a:rPr lang="zh-CN" altLang="en-US" dirty="0"/>
              <a:t>的作用是将多个</a:t>
            </a:r>
            <a:r>
              <a:rPr lang="en-US" altLang="zh-CN" dirty="0"/>
              <a:t>map</a:t>
            </a:r>
            <a:r>
              <a:rPr lang="zh-CN" altLang="en-US" dirty="0"/>
              <a:t>任务的结果进行聚合，例如例子中的</a:t>
            </a:r>
            <a:r>
              <a:rPr lang="en-US" altLang="zh-CN" dirty="0" err="1"/>
              <a:t>groupByKey</a:t>
            </a:r>
            <a:r>
              <a:rPr lang="zh-CN" altLang="en-US" dirty="0"/>
              <a:t>操作，作为</a:t>
            </a:r>
            <a:r>
              <a:rPr lang="en-US" altLang="zh-CN" dirty="0"/>
              <a:t>reduce</a:t>
            </a:r>
            <a:r>
              <a:rPr lang="zh-CN" altLang="en-US" dirty="0"/>
              <a:t>的输入</a:t>
            </a:r>
          </a:p>
        </p:txBody>
      </p:sp>
      <p:sp>
        <p:nvSpPr>
          <p:cNvPr id="4" name="灯片编号占位符 3"/>
          <p:cNvSpPr>
            <a:spLocks noGrp="1"/>
          </p:cNvSpPr>
          <p:nvPr>
            <p:ph type="sldNum" sz="quarter" idx="5"/>
          </p:nvPr>
        </p:nvSpPr>
        <p:spPr/>
        <p:txBody>
          <a:bodyPr/>
          <a:lstStyle/>
          <a:p>
            <a:fld id="{2D4B9571-4ED6-4C81-B95F-91FC05788F20}" type="slidenum">
              <a:rPr lang="zh-CN" altLang="en-US" smtClean="0"/>
              <a:t>19</a:t>
            </a:fld>
            <a:endParaRPr lang="zh-CN" altLang="en-US"/>
          </a:p>
        </p:txBody>
      </p:sp>
    </p:spTree>
    <p:extLst>
      <p:ext uri="{BB962C8B-B14F-4D97-AF65-F5344CB8AC3E}">
        <p14:creationId xmlns:p14="http://schemas.microsoft.com/office/powerpoint/2010/main" val="8450449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由于宽依赖一定有</a:t>
            </a:r>
            <a:r>
              <a:rPr lang="en-US" altLang="zh-CN" dirty="0"/>
              <a:t>shuffle</a:t>
            </a:r>
            <a:r>
              <a:rPr lang="zh-CN" altLang="en-US" dirty="0"/>
              <a:t>操作，因此根据宽依赖划分阶段之后，各阶段内的窄依赖可以并行执行，有利于流水线优化，而宽依赖必须等待所有父</a:t>
            </a:r>
            <a:r>
              <a:rPr lang="en-US" altLang="zh-CN" dirty="0"/>
              <a:t>RDD</a:t>
            </a:r>
            <a:r>
              <a:rPr lang="zh-CN" altLang="en-US" dirty="0"/>
              <a:t>计算完毕，所以无法实现流水线优化</a:t>
            </a:r>
          </a:p>
        </p:txBody>
      </p:sp>
      <p:sp>
        <p:nvSpPr>
          <p:cNvPr id="4" name="灯片编号占位符 3"/>
          <p:cNvSpPr>
            <a:spLocks noGrp="1"/>
          </p:cNvSpPr>
          <p:nvPr>
            <p:ph type="sldNum" sz="quarter" idx="5"/>
          </p:nvPr>
        </p:nvSpPr>
        <p:spPr/>
        <p:txBody>
          <a:bodyPr/>
          <a:lstStyle/>
          <a:p>
            <a:fld id="{2D4B9571-4ED6-4C81-B95F-91FC05788F20}" type="slidenum">
              <a:rPr lang="zh-CN" altLang="en-US" smtClean="0"/>
              <a:t>20</a:t>
            </a:fld>
            <a:endParaRPr lang="zh-CN" altLang="en-US"/>
          </a:p>
        </p:txBody>
      </p:sp>
    </p:spTree>
    <p:extLst>
      <p:ext uri="{BB962C8B-B14F-4D97-AF65-F5344CB8AC3E}">
        <p14:creationId xmlns:p14="http://schemas.microsoft.com/office/powerpoint/2010/main" val="284156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21</a:t>
            </a:fld>
            <a:endParaRPr lang="zh-CN" altLang="en-US"/>
          </a:p>
        </p:txBody>
      </p:sp>
    </p:spTree>
    <p:extLst>
      <p:ext uri="{BB962C8B-B14F-4D97-AF65-F5344CB8AC3E}">
        <p14:creationId xmlns:p14="http://schemas.microsoft.com/office/powerpoint/2010/main" val="26489173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Tips</a:t>
            </a:r>
            <a:r>
              <a:rPr lang="zh-CN" altLang="en-US" sz="1200" dirty="0">
                <a:latin typeface="+mn-ea"/>
              </a:rPr>
              <a:t>：空间</a:t>
            </a:r>
            <a:r>
              <a:rPr lang="en-US" altLang="zh-CN" sz="1200" dirty="0">
                <a:latin typeface="+mn-ea"/>
              </a:rPr>
              <a:t>co-location</a:t>
            </a:r>
            <a:r>
              <a:rPr lang="zh-CN" altLang="en-US" sz="1200" dirty="0">
                <a:latin typeface="+mn-ea"/>
              </a:rPr>
              <a:t>模式是一组空间对象的集合，他们的实例在空间中频繁地相关联。例如：植物学家根据共生植被的分布，发现“半湿润常绿阔叶林”生长的地方</a:t>
            </a:r>
            <a:r>
              <a:rPr lang="en-US" altLang="zh-CN" sz="1200" dirty="0">
                <a:latin typeface="+mn-ea"/>
              </a:rPr>
              <a:t>80%</a:t>
            </a:r>
            <a:r>
              <a:rPr lang="zh-CN" altLang="en-US" sz="1200" dirty="0">
                <a:latin typeface="+mn-ea"/>
              </a:rPr>
              <a:t>有“兰类”植物生长。</a:t>
            </a:r>
          </a:p>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23</a:t>
            </a:fld>
            <a:endParaRPr lang="zh-CN" altLang="en-US"/>
          </a:p>
        </p:txBody>
      </p:sp>
    </p:spTree>
    <p:extLst>
      <p:ext uri="{BB962C8B-B14F-4D97-AF65-F5344CB8AC3E}">
        <p14:creationId xmlns:p14="http://schemas.microsoft.com/office/powerpoint/2010/main" val="3733090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Tips</a:t>
            </a:r>
            <a:r>
              <a:rPr lang="zh-CN" altLang="en-US" sz="1200" dirty="0">
                <a:latin typeface="+mn-ea"/>
              </a:rPr>
              <a:t>：空间</a:t>
            </a:r>
            <a:r>
              <a:rPr lang="en-US" altLang="zh-CN" sz="1200" dirty="0">
                <a:latin typeface="+mn-ea"/>
              </a:rPr>
              <a:t>co-location</a:t>
            </a:r>
            <a:r>
              <a:rPr lang="zh-CN" altLang="en-US" sz="1200" dirty="0">
                <a:latin typeface="+mn-ea"/>
              </a:rPr>
              <a:t>模式是一组空间对象的集合，他们的实例在空间中频繁地相关联。例如：植物学家根据共生植被的分布，发现“半湿润常绿阔叶林”生长的地方</a:t>
            </a:r>
            <a:r>
              <a:rPr lang="en-US" altLang="zh-CN" sz="1200" dirty="0">
                <a:latin typeface="+mn-ea"/>
              </a:rPr>
              <a:t>80%</a:t>
            </a:r>
            <a:r>
              <a:rPr lang="zh-CN" altLang="en-US" sz="1200" dirty="0">
                <a:latin typeface="+mn-ea"/>
              </a:rPr>
              <a:t>有“兰类”植物生长。</a:t>
            </a:r>
          </a:p>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24</a:t>
            </a:fld>
            <a:endParaRPr lang="zh-CN" altLang="en-US"/>
          </a:p>
        </p:txBody>
      </p:sp>
    </p:spTree>
    <p:extLst>
      <p:ext uri="{BB962C8B-B14F-4D97-AF65-F5344CB8AC3E}">
        <p14:creationId xmlns:p14="http://schemas.microsoft.com/office/powerpoint/2010/main" val="30690099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30</a:t>
            </a:fld>
            <a:endParaRPr lang="zh-CN" altLang="en-US"/>
          </a:p>
        </p:txBody>
      </p:sp>
    </p:spTree>
    <p:extLst>
      <p:ext uri="{BB962C8B-B14F-4D97-AF65-F5344CB8AC3E}">
        <p14:creationId xmlns:p14="http://schemas.microsoft.com/office/powerpoint/2010/main" val="25945613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31</a:t>
            </a:fld>
            <a:endParaRPr lang="zh-CN" altLang="en-US"/>
          </a:p>
        </p:txBody>
      </p:sp>
    </p:spTree>
    <p:extLst>
      <p:ext uri="{BB962C8B-B14F-4D97-AF65-F5344CB8AC3E}">
        <p14:creationId xmlns:p14="http://schemas.microsoft.com/office/powerpoint/2010/main" val="42828751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32</a:t>
            </a:fld>
            <a:endParaRPr lang="zh-CN" altLang="en-US"/>
          </a:p>
        </p:txBody>
      </p:sp>
    </p:spTree>
    <p:extLst>
      <p:ext uri="{BB962C8B-B14F-4D97-AF65-F5344CB8AC3E}">
        <p14:creationId xmlns:p14="http://schemas.microsoft.com/office/powerpoint/2010/main" val="42291756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33</a:t>
            </a:fld>
            <a:endParaRPr lang="zh-CN" altLang="en-US"/>
          </a:p>
        </p:txBody>
      </p:sp>
    </p:spTree>
    <p:extLst>
      <p:ext uri="{BB962C8B-B14F-4D97-AF65-F5344CB8AC3E}">
        <p14:creationId xmlns:p14="http://schemas.microsoft.com/office/powerpoint/2010/main" val="27083402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4</a:t>
            </a:fld>
            <a:endParaRPr lang="zh-CN" altLang="en-US"/>
          </a:p>
        </p:txBody>
      </p:sp>
    </p:spTree>
    <p:extLst>
      <p:ext uri="{BB962C8B-B14F-4D97-AF65-F5344CB8AC3E}">
        <p14:creationId xmlns:p14="http://schemas.microsoft.com/office/powerpoint/2010/main" val="1541412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latin typeface="+mn-ea"/>
              </a:rPr>
              <a:t>Tips</a:t>
            </a:r>
            <a:r>
              <a:rPr lang="zh-CN" altLang="en-US" sz="1200" dirty="0">
                <a:latin typeface="+mn-ea"/>
              </a:rPr>
              <a:t>：空间</a:t>
            </a:r>
            <a:r>
              <a:rPr lang="en-US" altLang="zh-CN" sz="1200" dirty="0">
                <a:latin typeface="+mn-ea"/>
              </a:rPr>
              <a:t>co-location</a:t>
            </a:r>
            <a:r>
              <a:rPr lang="zh-CN" altLang="en-US" sz="1200" dirty="0">
                <a:latin typeface="+mn-ea"/>
              </a:rPr>
              <a:t>模式是一组空间对象的集合，他们的实例在空间中频繁地相关联。例如：植物学家根据共生植被的分布，发现“半湿润常绿阔叶林”生长的地方</a:t>
            </a:r>
            <a:r>
              <a:rPr lang="en-US" altLang="zh-CN" sz="1200" dirty="0">
                <a:latin typeface="+mn-ea"/>
              </a:rPr>
              <a:t>80%</a:t>
            </a:r>
            <a:r>
              <a:rPr lang="zh-CN" altLang="en-US" sz="1200" dirty="0">
                <a:latin typeface="+mn-ea"/>
              </a:rPr>
              <a:t>有“兰类”植物生长。</a:t>
            </a:r>
          </a:p>
          <a:p>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34</a:t>
            </a:fld>
            <a:endParaRPr lang="zh-CN" altLang="en-US"/>
          </a:p>
        </p:txBody>
      </p:sp>
    </p:spTree>
    <p:extLst>
      <p:ext uri="{BB962C8B-B14F-4D97-AF65-F5344CB8AC3E}">
        <p14:creationId xmlns:p14="http://schemas.microsoft.com/office/powerpoint/2010/main" val="29235563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技术的发展和融合为及时准确的地理空间数据提供了一个充满活力的市场。每天数十亿的手持设备和物联网设备，以及数千个机载和卫星遥感平台，都会产生数百艾字节的位置感知数据。地理空间大数据的繁荣与机器学习的进步相结合，使得跨行业的组织能够构建新产品和能力。</a:t>
            </a:r>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6</a:t>
            </a:fld>
            <a:endParaRPr lang="zh-CN" altLang="en-US"/>
          </a:p>
        </p:txBody>
      </p:sp>
    </p:spTree>
    <p:extLst>
      <p:ext uri="{BB962C8B-B14F-4D97-AF65-F5344CB8AC3E}">
        <p14:creationId xmlns:p14="http://schemas.microsoft.com/office/powerpoint/2010/main" val="1379370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Hadoop</a:t>
            </a:r>
            <a:r>
              <a:rPr lang="zh-CN" altLang="en-US" dirty="0"/>
              <a:t>起源于谷歌的三篇论文，</a:t>
            </a:r>
            <a:r>
              <a:rPr lang="en-US" altLang="zh-CN" dirty="0" err="1"/>
              <a:t>hadoop</a:t>
            </a:r>
            <a:r>
              <a:rPr lang="zh-CN" altLang="en-US" dirty="0"/>
              <a:t>之父道格 卡廷在自己的</a:t>
            </a:r>
            <a:r>
              <a:rPr lang="en-US" altLang="zh-CN" dirty="0" err="1"/>
              <a:t>nutch</a:t>
            </a:r>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9</a:t>
            </a:fld>
            <a:endParaRPr lang="zh-CN" altLang="en-US"/>
          </a:p>
        </p:txBody>
      </p:sp>
    </p:spTree>
    <p:extLst>
      <p:ext uri="{BB962C8B-B14F-4D97-AF65-F5344CB8AC3E}">
        <p14:creationId xmlns:p14="http://schemas.microsoft.com/office/powerpoint/2010/main" val="6347385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Hadoop</a:t>
            </a:r>
            <a:r>
              <a:rPr lang="zh-CN" altLang="en-US" dirty="0"/>
              <a:t>起源于谷歌的三篇论文，</a:t>
            </a:r>
            <a:r>
              <a:rPr lang="en-US" altLang="zh-CN" dirty="0" err="1"/>
              <a:t>hadoop</a:t>
            </a:r>
            <a:r>
              <a:rPr lang="zh-CN" altLang="en-US" dirty="0"/>
              <a:t>之父道格卡延在自己的</a:t>
            </a:r>
            <a:r>
              <a:rPr lang="en-US" altLang="zh-CN" dirty="0" err="1"/>
              <a:t>nutch</a:t>
            </a:r>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10</a:t>
            </a:fld>
            <a:endParaRPr lang="zh-CN" altLang="en-US"/>
          </a:p>
        </p:txBody>
      </p:sp>
    </p:spTree>
    <p:extLst>
      <p:ext uri="{BB962C8B-B14F-4D97-AF65-F5344CB8AC3E}">
        <p14:creationId xmlns:p14="http://schemas.microsoft.com/office/powerpoint/2010/main" val="10956568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Hadoop</a:t>
            </a:r>
            <a:r>
              <a:rPr lang="zh-CN" altLang="en-US" dirty="0"/>
              <a:t>起源于谷歌的三篇论文，</a:t>
            </a:r>
            <a:r>
              <a:rPr lang="en-US" altLang="zh-CN" dirty="0" err="1"/>
              <a:t>hadoop</a:t>
            </a:r>
            <a:r>
              <a:rPr lang="zh-CN" altLang="en-US" dirty="0"/>
              <a:t>之父道格卡延在自己的</a:t>
            </a:r>
            <a:r>
              <a:rPr lang="en-US" altLang="zh-CN" dirty="0" err="1"/>
              <a:t>nutch</a:t>
            </a:r>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11</a:t>
            </a:fld>
            <a:endParaRPr lang="zh-CN" altLang="en-US"/>
          </a:p>
        </p:txBody>
      </p:sp>
    </p:spTree>
    <p:extLst>
      <p:ext uri="{BB962C8B-B14F-4D97-AF65-F5344CB8AC3E}">
        <p14:creationId xmlns:p14="http://schemas.microsoft.com/office/powerpoint/2010/main" val="36646992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Hadoop</a:t>
            </a:r>
            <a:r>
              <a:rPr lang="zh-CN" altLang="en-US" dirty="0"/>
              <a:t>起源于谷歌的三篇论文，</a:t>
            </a:r>
            <a:r>
              <a:rPr lang="en-US" altLang="zh-CN" dirty="0" err="1"/>
              <a:t>hadoop</a:t>
            </a:r>
            <a:r>
              <a:rPr lang="zh-CN" altLang="en-US" dirty="0"/>
              <a:t>之父道格卡延在自己的</a:t>
            </a:r>
            <a:r>
              <a:rPr lang="en-US" altLang="zh-CN" dirty="0" err="1"/>
              <a:t>nutch</a:t>
            </a:r>
            <a:endParaRPr lang="zh-CN" altLang="en-US" dirty="0"/>
          </a:p>
        </p:txBody>
      </p:sp>
      <p:sp>
        <p:nvSpPr>
          <p:cNvPr id="4" name="灯片编号占位符 3"/>
          <p:cNvSpPr>
            <a:spLocks noGrp="1"/>
          </p:cNvSpPr>
          <p:nvPr>
            <p:ph type="sldNum" sz="quarter" idx="5"/>
          </p:nvPr>
        </p:nvSpPr>
        <p:spPr/>
        <p:txBody>
          <a:bodyPr/>
          <a:lstStyle/>
          <a:p>
            <a:fld id="{2D4B9571-4ED6-4C81-B95F-91FC05788F20}" type="slidenum">
              <a:rPr lang="zh-CN" altLang="en-US" smtClean="0"/>
              <a:t>12</a:t>
            </a:fld>
            <a:endParaRPr lang="zh-CN" altLang="en-US"/>
          </a:p>
        </p:txBody>
      </p:sp>
    </p:spTree>
    <p:extLst>
      <p:ext uri="{BB962C8B-B14F-4D97-AF65-F5344CB8AC3E}">
        <p14:creationId xmlns:p14="http://schemas.microsoft.com/office/powerpoint/2010/main" val="33015590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pic>
        <p:nvPicPr>
          <p:cNvPr id="2" name="图片 3" descr="seu.png">
            <a:extLst>
              <a:ext uri="{FF2B5EF4-FFF2-40B4-BE49-F238E27FC236}">
                <a16:creationId xmlns:a16="http://schemas.microsoft.com/office/drawing/2014/main" id="{4F788F08-4569-4463-A15D-653D2B1AE85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1280372" y="-24938"/>
            <a:ext cx="84484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3882314" y="1181451"/>
            <a:ext cx="4495104" cy="4495104"/>
          </a:xfrm>
          <a:prstGeom prst="ellipse">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952455" y="0"/>
            <a:ext cx="10492980" cy="6845300"/>
          </a:xfrm>
          <a:prstGeom prst="rect">
            <a:avLst/>
          </a:prstGeom>
        </p:spPr>
      </p:pic>
      <p:pic>
        <p:nvPicPr>
          <p:cNvPr id="4" name="图片 3" descr="seu.png">
            <a:extLst>
              <a:ext uri="{FF2B5EF4-FFF2-40B4-BE49-F238E27FC236}">
                <a16:creationId xmlns:a16="http://schemas.microsoft.com/office/drawing/2014/main" id="{E6FB6E6B-A498-4DDA-8941-99CFEC79B848}"/>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87175" y="-24938"/>
            <a:ext cx="84484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8015258" y="-12700"/>
            <a:ext cx="4189442" cy="6858000"/>
          </a:xfrm>
          <a:prstGeom prst="rect">
            <a:avLst/>
          </a:prstGeom>
        </p:spPr>
      </p:pic>
      <p:pic>
        <p:nvPicPr>
          <p:cNvPr id="4" name="图片 3" descr="seu.png">
            <a:extLst>
              <a:ext uri="{FF2B5EF4-FFF2-40B4-BE49-F238E27FC236}">
                <a16:creationId xmlns:a16="http://schemas.microsoft.com/office/drawing/2014/main" id="{2A41FABE-CBCC-49BC-8D59-EAB2FEAE9473}"/>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87175" y="-24938"/>
            <a:ext cx="84484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flipH="1">
            <a:off x="0" y="-12700"/>
            <a:ext cx="4189442" cy="6858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a:fillRect/>
          </a:stretch>
        </p:blipFill>
        <p:spPr>
          <a:xfrm>
            <a:off x="7739212" y="0"/>
            <a:ext cx="4452788" cy="6862813"/>
          </a:xfrm>
          <a:prstGeom prst="rect">
            <a:avLst/>
          </a:prstGeom>
        </p:spPr>
      </p:pic>
      <p:pic>
        <p:nvPicPr>
          <p:cNvPr id="4" name="图片 3" descr="seu.png">
            <a:extLst>
              <a:ext uri="{FF2B5EF4-FFF2-40B4-BE49-F238E27FC236}">
                <a16:creationId xmlns:a16="http://schemas.microsoft.com/office/drawing/2014/main" id="{D26898DE-BBC1-4228-B6C4-39E1E49A2F7F}"/>
              </a:ext>
            </a:extLst>
          </p:cNvPr>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287175" y="-24938"/>
            <a:ext cx="84484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965200" y="276577"/>
            <a:ext cx="4868117" cy="529569"/>
          </a:xfrm>
          <a:prstGeom prst="rect">
            <a:avLst/>
          </a:prstGeom>
          <a:ln w="12700" cmpd="sng">
            <a:solidFill>
              <a:schemeClr val="tx1"/>
            </a:solidFill>
          </a:ln>
        </p:spPr>
        <p:txBody>
          <a:bodyPr vert="horz" anchor="ctr"/>
          <a:lstStyle>
            <a:lvl1pPr marL="0" indent="0" algn="l">
              <a:buNone/>
              <a:defRPr sz="2400" b="1">
                <a:latin typeface="Segoe UI Light" charset="0"/>
                <a:ea typeface="Segoe UI Light" charset="0"/>
                <a:cs typeface="Segoe UI Light" charset="0"/>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文本占位符 7"/>
          <p:cNvSpPr>
            <a:spLocks noGrp="1"/>
          </p:cNvSpPr>
          <p:nvPr>
            <p:ph type="body" sz="quarter" idx="13" hasCustomPrompt="1"/>
          </p:nvPr>
        </p:nvSpPr>
        <p:spPr>
          <a:xfrm>
            <a:off x="159792" y="214889"/>
            <a:ext cx="805408" cy="616255"/>
          </a:xfrm>
          <a:prstGeom prst="rect">
            <a:avLst/>
          </a:prstGeom>
          <a:solidFill>
            <a:schemeClr val="tx1"/>
          </a:solidFill>
        </p:spPr>
        <p:txBody>
          <a:bodyPr vert="horz" anchor="ctr"/>
          <a:lstStyle>
            <a:lvl1pPr marL="0" indent="0" algn="ctr">
              <a:buNone/>
              <a:defRPr sz="2400" b="1">
                <a:solidFill>
                  <a:srgbClr val="FFFFFF"/>
                </a:solidFill>
                <a:latin typeface="Segoe UI Light" charset="0"/>
                <a:ea typeface="Segoe UI Light" charset="0"/>
                <a:cs typeface="Segoe UI Light" charset="0"/>
              </a:defRPr>
            </a:lvl1pPr>
          </a:lstStyle>
          <a:p>
            <a:pPr lvl="0"/>
            <a:r>
              <a:rPr kumimoji="1" lang="en-US" altLang="zh-CN" dirty="0"/>
              <a:t>01</a:t>
            </a:r>
            <a:endParaRPr kumimoji="1" lang="zh-CN" altLang="en-US" dirty="0"/>
          </a:p>
        </p:txBody>
      </p:sp>
      <p:sp>
        <p:nvSpPr>
          <p:cNvPr id="4" name="图片占位符 8"/>
          <p:cNvSpPr>
            <a:spLocks noGrp="1"/>
          </p:cNvSpPr>
          <p:nvPr>
            <p:ph type="pic" sz="quarter" idx="14" hasCustomPrompt="1"/>
          </p:nvPr>
        </p:nvSpPr>
        <p:spPr>
          <a:xfrm>
            <a:off x="562496" y="6035350"/>
            <a:ext cx="1960033" cy="533400"/>
          </a:xfrm>
          <a:prstGeom prst="rect">
            <a:avLst/>
          </a:prstGeom>
        </p:spPr>
        <p:txBody>
          <a:bodyPr vert="horz" anchor="ctr"/>
          <a:lstStyle>
            <a:lvl1pPr marL="0" indent="0" algn="ctr">
              <a:buNone/>
              <a:defRPr sz="1600" b="1">
                <a:latin typeface="Segoe UI Light" charset="0"/>
                <a:ea typeface="Segoe UI Light" charset="0"/>
                <a:cs typeface="Segoe UI Light" charset="0"/>
              </a:defRPr>
            </a:lvl1pPr>
          </a:lstStyle>
          <a:p>
            <a:r>
              <a:rPr kumimoji="1" lang="en-US" altLang="zh-CN" sz="1600" b="1" dirty="0"/>
              <a:t>LOGO&amp;PIC</a:t>
            </a:r>
            <a:r>
              <a:rPr kumimoji="1" lang="zh-CN" altLang="en-US" sz="1600" b="1" dirty="0"/>
              <a:t> </a:t>
            </a:r>
            <a:r>
              <a:rPr kumimoji="1" lang="en-US" altLang="zh-CN" sz="1600" b="1" dirty="0"/>
              <a:t>HERE</a:t>
            </a:r>
            <a:endParaRPr kumimoji="1"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3" name="图片 3" descr="seu.png">
            <a:extLst>
              <a:ext uri="{FF2B5EF4-FFF2-40B4-BE49-F238E27FC236}">
                <a16:creationId xmlns:a16="http://schemas.microsoft.com/office/drawing/2014/main" id="{4797D5A7-4B70-4D5A-90E6-998F461FABDE}"/>
              </a:ext>
            </a:extLst>
          </p:cNvPr>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11280372" y="-24938"/>
            <a:ext cx="844845" cy="9899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28.jpg"/></Relationships>
</file>

<file path=ppt/slides/_rels/slide12.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32.jpg"/><Relationship Id="rId7"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0.png"/><Relationship Id="rId4" Type="http://schemas.openxmlformats.org/officeDocument/2006/relationships/image" Target="../media/image33.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11.xml"/><Relationship Id="rId1" Type="http://schemas.openxmlformats.org/officeDocument/2006/relationships/slideLayout" Target="../slideLayouts/slideLayout5.xml"/><Relationship Id="rId5" Type="http://schemas.openxmlformats.org/officeDocument/2006/relationships/image" Target="../media/image38.png"/><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42.emf"/><Relationship Id="rId5" Type="http://schemas.openxmlformats.org/officeDocument/2006/relationships/image" Target="../media/image41.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jpg"/><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4.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4.xml"/><Relationship Id="rId4" Type="http://schemas.openxmlformats.org/officeDocument/2006/relationships/image" Target="../media/image58.jpg"/></Relationships>
</file>

<file path=ppt/slides/_rels/slide2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gif"/><Relationship Id="rId1" Type="http://schemas.openxmlformats.org/officeDocument/2006/relationships/slideLayout" Target="../slideLayouts/slideLayout6.xml"/><Relationship Id="rId5" Type="http://schemas.openxmlformats.org/officeDocument/2006/relationships/image" Target="../media/image62.gif"/><Relationship Id="rId4" Type="http://schemas.openxmlformats.org/officeDocument/2006/relationships/image" Target="../media/image61.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16.xml"/><Relationship Id="rId1" Type="http://schemas.openxmlformats.org/officeDocument/2006/relationships/slideLayout" Target="../slideLayouts/slideLayout4.xml"/><Relationship Id="rId4" Type="http://schemas.openxmlformats.org/officeDocument/2006/relationships/image" Target="../media/image64.gif"/></Relationships>
</file>

<file path=ppt/slides/_rels/slide31.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gif"/></Relationships>
</file>

<file path=ppt/slides/_rels/slide32.xml.rels><?xml version="1.0" encoding="UTF-8" standalone="yes"?>
<Relationships xmlns="http://schemas.openxmlformats.org/package/2006/relationships"><Relationship Id="rId3" Type="http://schemas.openxmlformats.org/officeDocument/2006/relationships/image" Target="../media/image69.jpg"/><Relationship Id="rId2" Type="http://schemas.openxmlformats.org/officeDocument/2006/relationships/notesSlide" Target="../notesSlides/notesSlide18.xml"/><Relationship Id="rId1" Type="http://schemas.openxmlformats.org/officeDocument/2006/relationships/slideLayout" Target="../slideLayouts/slideLayout4.xml"/><Relationship Id="rId6" Type="http://schemas.openxmlformats.org/officeDocument/2006/relationships/image" Target="../media/image72.jpg"/><Relationship Id="rId5" Type="http://schemas.openxmlformats.org/officeDocument/2006/relationships/image" Target="../media/image71.jpg"/><Relationship Id="rId4" Type="http://schemas.openxmlformats.org/officeDocument/2006/relationships/image" Target="../media/image70.jpg"/></Relationships>
</file>

<file path=ppt/slides/_rels/slide3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73.png"/></Relationships>
</file>

<file path=ppt/slides/_rels/slide3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image" Target="../media/image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zhihu.com/question/19790803" TargetMode="External"/><Relationship Id="rId13" Type="http://schemas.openxmlformats.org/officeDocument/2006/relationships/hyperlink" Target="https://blog.csdn.net/qq_32002253/article/details/87952227" TargetMode="External"/><Relationship Id="rId18" Type="http://schemas.openxmlformats.org/officeDocument/2006/relationships/hyperlink" Target="https://blog.csdn.net/csdnliuxin123524/article/details/81660101" TargetMode="External"/><Relationship Id="rId3" Type="http://schemas.openxmlformats.org/officeDocument/2006/relationships/image" Target="../media/image77.png"/><Relationship Id="rId7" Type="http://schemas.openxmlformats.org/officeDocument/2006/relationships/hyperlink" Target="https://zhuanlan.zhihu.com/p/27700617" TargetMode="External"/><Relationship Id="rId12" Type="http://schemas.openxmlformats.org/officeDocument/2006/relationships/hyperlink" Target="https://blog.csdn.net/heweimingming/article/details/82177142" TargetMode="External"/><Relationship Id="rId17" Type="http://schemas.openxmlformats.org/officeDocument/2006/relationships/hyperlink" Target="https://www.cnblogs.com/LionHeart-Grady/p/thesis-02.html" TargetMode="External"/><Relationship Id="rId2" Type="http://schemas.openxmlformats.org/officeDocument/2006/relationships/image" Target="../media/image76.png"/><Relationship Id="rId16" Type="http://schemas.openxmlformats.org/officeDocument/2006/relationships/hyperlink" Target="https://limuzhi.com/2018/07/14/spark-paper/" TargetMode="External"/><Relationship Id="rId1" Type="http://schemas.openxmlformats.org/officeDocument/2006/relationships/slideLayout" Target="../slideLayouts/slideLayout1.xml"/><Relationship Id="rId6" Type="http://schemas.openxmlformats.org/officeDocument/2006/relationships/hyperlink" Target="http://www.mathcs.emory.edu/~cheung/Courses/554/Syllabus/3-index/R-tree.html" TargetMode="External"/><Relationship Id="rId11" Type="http://schemas.openxmlformats.org/officeDocument/2006/relationships/hyperlink" Target="https://www.thingjs.com/guide/cn/tutorial_Introduce/CityBuilder_Data.html" TargetMode="External"/><Relationship Id="rId5" Type="http://schemas.openxmlformats.org/officeDocument/2006/relationships/hyperlink" Target="https://cran.r-project.org/web/packages/geospark/readme/README.html" TargetMode="External"/><Relationship Id="rId15" Type="http://schemas.openxmlformats.org/officeDocument/2006/relationships/hyperlink" Target="https://mr-dai.github.io/spark-rdd/" TargetMode="External"/><Relationship Id="rId10" Type="http://schemas.openxmlformats.org/officeDocument/2006/relationships/hyperlink" Target="http://www.jsjkx.com/CN/article/openArticlePDF.jsp?id=8053" TargetMode="External"/><Relationship Id="rId4" Type="http://schemas.openxmlformats.org/officeDocument/2006/relationships/hyperlink" Target="https://jiayuasu.github.io/publications/" TargetMode="External"/><Relationship Id="rId9" Type="http://schemas.openxmlformats.org/officeDocument/2006/relationships/hyperlink" Target="https://databricks.com/blog/2019/12/05/processing-geospatial-data-at-scale-with-databricks.html" TargetMode="External"/><Relationship Id="rId14" Type="http://schemas.openxmlformats.org/officeDocument/2006/relationships/hyperlink" Target="https://zhuanlan.zhihu.com/p/102572842"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 Id="rId5" Type="http://schemas.openxmlformats.org/officeDocument/2006/relationships/image" Target="../media/image19.jpeg"/><Relationship Id="rId4" Type="http://schemas.openxmlformats.org/officeDocument/2006/relationships/image" Target="../media/image18.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5.jp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5.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607766" y="2360410"/>
            <a:ext cx="10976466" cy="1569660"/>
          </a:xfrm>
          <a:prstGeom prst="rect">
            <a:avLst/>
          </a:prstGeom>
        </p:spPr>
        <p:txBody>
          <a:bodyPr wrap="none">
            <a:spAutoFit/>
          </a:bodyPr>
          <a:lstStyle/>
          <a:p>
            <a:pPr algn="ctr"/>
            <a:r>
              <a:rPr lang="en-US" altLang="zh-CN" sz="4800" b="1" dirty="0"/>
              <a:t>GeoSpark</a:t>
            </a:r>
            <a:r>
              <a:rPr lang="zh-CN" altLang="en-US" sz="4800" b="1" dirty="0"/>
              <a:t>：用于处理大规模空间数据的</a:t>
            </a:r>
            <a:endParaRPr lang="en-US" altLang="zh-CN" sz="4800" b="1" dirty="0"/>
          </a:p>
          <a:p>
            <a:pPr algn="ctr"/>
            <a:r>
              <a:rPr lang="zh-CN" altLang="en-US" sz="4800" b="1" dirty="0"/>
              <a:t>集群计算框架</a:t>
            </a:r>
            <a:endParaRPr lang="en-US" altLang="zh-CN" sz="4800" b="1" dirty="0"/>
          </a:p>
        </p:txBody>
      </p:sp>
      <p:sp>
        <p:nvSpPr>
          <p:cNvPr id="14" name="矩形 13"/>
          <p:cNvSpPr/>
          <p:nvPr/>
        </p:nvSpPr>
        <p:spPr>
          <a:xfrm>
            <a:off x="9114495" y="4596793"/>
            <a:ext cx="2683933" cy="5842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lnSpc>
                <a:spcPct val="125000"/>
              </a:lnSpc>
            </a:pPr>
            <a:r>
              <a:rPr lang="zh-CN" altLang="en-US" sz="1400" dirty="0">
                <a:solidFill>
                  <a:schemeClr val="tx1"/>
                </a:solidFill>
              </a:rPr>
              <a:t>报告人：   安        祺</a:t>
            </a:r>
            <a:endParaRPr lang="en-US" altLang="zh-CN" sz="1400" dirty="0">
              <a:solidFill>
                <a:schemeClr val="tx1"/>
              </a:solidFill>
            </a:endParaRPr>
          </a:p>
          <a:p>
            <a:pPr algn="ctr">
              <a:lnSpc>
                <a:spcPct val="125000"/>
              </a:lnSpc>
            </a:pPr>
            <a:r>
              <a:rPr lang="zh-CN" altLang="en-US" sz="1400" dirty="0">
                <a:solidFill>
                  <a:schemeClr val="tx1"/>
                </a:solidFill>
              </a:rPr>
              <a:t>时    间：  </a:t>
            </a:r>
            <a:r>
              <a:rPr lang="en-US" altLang="zh-CN" sz="1400" dirty="0">
                <a:solidFill>
                  <a:schemeClr val="tx1"/>
                </a:solidFill>
              </a:rPr>
              <a:t>2020/4/10</a:t>
            </a:r>
          </a:p>
        </p:txBody>
      </p:sp>
    </p:spTree>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640164" y="230598"/>
            <a:ext cx="2383025" cy="369332"/>
          </a:xfrm>
          <a:prstGeom prst="rect">
            <a:avLst/>
          </a:prstGeom>
        </p:spPr>
        <p:txBody>
          <a:bodyPr wrap="none">
            <a:spAutoFit/>
          </a:bodyPr>
          <a:lstStyle/>
          <a:p>
            <a:r>
              <a:rPr lang="en-US" altLang="zh-CN" b="1" dirty="0"/>
              <a:t>MapReduce</a:t>
            </a:r>
            <a:r>
              <a:rPr lang="zh-CN" altLang="en-US" b="1" dirty="0"/>
              <a:t>执行流程</a:t>
            </a:r>
          </a:p>
        </p:txBody>
      </p:sp>
      <p:sp>
        <p:nvSpPr>
          <p:cNvPr id="31" name="矩形 30">
            <a:extLst>
              <a:ext uri="{FF2B5EF4-FFF2-40B4-BE49-F238E27FC236}">
                <a16:creationId xmlns:a16="http://schemas.microsoft.com/office/drawing/2014/main" id="{591AF6E8-F55B-4D64-AAA9-2B2FCAEBA6DE}"/>
              </a:ext>
            </a:extLst>
          </p:cNvPr>
          <p:cNvSpPr/>
          <p:nvPr/>
        </p:nvSpPr>
        <p:spPr>
          <a:xfrm>
            <a:off x="0" y="60523"/>
            <a:ext cx="2368597" cy="307777"/>
          </a:xfrm>
          <a:prstGeom prst="rect">
            <a:avLst/>
          </a:prstGeom>
        </p:spPr>
        <p:txBody>
          <a:bodyPr wrap="none">
            <a:spAutoFit/>
          </a:bodyPr>
          <a:lstStyle/>
          <a:p>
            <a:r>
              <a:rPr lang="en-US" altLang="zh-CN" sz="1400" b="1" dirty="0"/>
              <a:t>PART TWO Hadoop</a:t>
            </a:r>
            <a:r>
              <a:rPr lang="zh-CN" altLang="en-US" sz="1400" b="1" dirty="0"/>
              <a:t>的不足</a:t>
            </a:r>
          </a:p>
        </p:txBody>
      </p:sp>
      <p:sp>
        <p:nvSpPr>
          <p:cNvPr id="32" name="椭圆 31">
            <a:extLst>
              <a:ext uri="{FF2B5EF4-FFF2-40B4-BE49-F238E27FC236}">
                <a16:creationId xmlns:a16="http://schemas.microsoft.com/office/drawing/2014/main" id="{D76C08FA-BD22-4110-A814-B29F7614FB9E}"/>
              </a:ext>
            </a:extLst>
          </p:cNvPr>
          <p:cNvSpPr/>
          <p:nvPr/>
        </p:nvSpPr>
        <p:spPr>
          <a:xfrm>
            <a:off x="2309430" y="162793"/>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15" name="图片 14">
            <a:extLst>
              <a:ext uri="{FF2B5EF4-FFF2-40B4-BE49-F238E27FC236}">
                <a16:creationId xmlns:a16="http://schemas.microsoft.com/office/drawing/2014/main" id="{B7264449-C9CD-45AB-A321-E6B58BFEDFDB}"/>
              </a:ext>
            </a:extLst>
          </p:cNvPr>
          <p:cNvPicPr>
            <a:picLocks noChangeAspect="1"/>
          </p:cNvPicPr>
          <p:nvPr/>
        </p:nvPicPr>
        <p:blipFill>
          <a:blip r:embed="rId3"/>
          <a:stretch>
            <a:fillRect/>
          </a:stretch>
        </p:blipFill>
        <p:spPr>
          <a:xfrm>
            <a:off x="1873250" y="764456"/>
            <a:ext cx="8445500" cy="3317875"/>
          </a:xfrm>
          <a:prstGeom prst="rect">
            <a:avLst/>
          </a:prstGeom>
        </p:spPr>
      </p:pic>
      <p:sp>
        <p:nvSpPr>
          <p:cNvPr id="24" name="矩形 23">
            <a:extLst>
              <a:ext uri="{FF2B5EF4-FFF2-40B4-BE49-F238E27FC236}">
                <a16:creationId xmlns:a16="http://schemas.microsoft.com/office/drawing/2014/main" id="{F71E1F23-E11F-4957-806B-220E635CCF65}"/>
              </a:ext>
            </a:extLst>
          </p:cNvPr>
          <p:cNvSpPr/>
          <p:nvPr/>
        </p:nvSpPr>
        <p:spPr>
          <a:xfrm>
            <a:off x="6740091" y="764456"/>
            <a:ext cx="952934" cy="33178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0DE79A0-10D8-402F-B07F-A7BCD8528536}"/>
              </a:ext>
            </a:extLst>
          </p:cNvPr>
          <p:cNvSpPr txBox="1"/>
          <p:nvPr/>
        </p:nvSpPr>
        <p:spPr>
          <a:xfrm>
            <a:off x="691676" y="4369261"/>
            <a:ext cx="11259498" cy="2218684"/>
          </a:xfrm>
          <a:prstGeom prst="rect">
            <a:avLst/>
          </a:prstGeom>
          <a:solidFill>
            <a:schemeClr val="accent6">
              <a:lumMod val="20000"/>
              <a:lumOff val="80000"/>
            </a:schemeClr>
          </a:solidFill>
        </p:spPr>
        <p:txBody>
          <a:bodyPr wrap="square" rtlCol="0">
            <a:spAutoFit/>
          </a:bodyPr>
          <a:lstStyle/>
          <a:p>
            <a:pPr>
              <a:lnSpc>
                <a:spcPct val="125000"/>
              </a:lnSpc>
            </a:pPr>
            <a:r>
              <a:rPr lang="en-US" altLang="zh-CN" sz="1600" dirty="0">
                <a:latin typeface="+mn-ea"/>
              </a:rPr>
              <a:t>Hadoop</a:t>
            </a:r>
            <a:r>
              <a:rPr lang="zh-CN" altLang="en-US" sz="1600" dirty="0">
                <a:latin typeface="+mn-ea"/>
              </a:rPr>
              <a:t>是针对非循环数据流应用，所以</a:t>
            </a:r>
            <a:r>
              <a:rPr lang="en-US" altLang="zh-CN" sz="1600" dirty="0">
                <a:latin typeface="+mn-ea"/>
              </a:rPr>
              <a:t>MapReduce</a:t>
            </a:r>
            <a:r>
              <a:rPr lang="zh-CN" altLang="en-US" sz="1600" dirty="0">
                <a:latin typeface="+mn-ea"/>
              </a:rPr>
              <a:t>框架本身对于以下两种应用不友好：</a:t>
            </a:r>
          </a:p>
          <a:p>
            <a:pPr marL="285750" indent="-285750">
              <a:lnSpc>
                <a:spcPct val="125000"/>
              </a:lnSpc>
              <a:buFont typeface="Arial" panose="020B0604020202020204" pitchFamily="34" charset="0"/>
              <a:buChar char="•"/>
            </a:pPr>
            <a:r>
              <a:rPr lang="zh-CN" altLang="en-US" sz="1600" dirty="0">
                <a:solidFill>
                  <a:srgbClr val="FF0000"/>
                </a:solidFill>
                <a:latin typeface="+mn-ea"/>
              </a:rPr>
              <a:t>迭代作业</a:t>
            </a:r>
            <a:r>
              <a:rPr lang="zh-CN" altLang="en-US" sz="1600" dirty="0">
                <a:latin typeface="+mn-ea"/>
              </a:rPr>
              <a:t>：许多常见机器学习算法需要在同一数据集上重复应用同一个方法进行参数迭代优化工作（如梯度下降算法）。但</a:t>
            </a:r>
            <a:r>
              <a:rPr lang="en-US" altLang="zh-CN" sz="1600" dirty="0">
                <a:latin typeface="+mn-ea"/>
              </a:rPr>
              <a:t>MapReduce</a:t>
            </a:r>
            <a:r>
              <a:rPr lang="zh-CN" altLang="en-US" sz="1600" dirty="0">
                <a:latin typeface="+mn-ea"/>
              </a:rPr>
              <a:t>或</a:t>
            </a:r>
            <a:r>
              <a:rPr lang="en-US" altLang="zh-CN" sz="1600" dirty="0">
                <a:latin typeface="+mn-ea"/>
              </a:rPr>
              <a:t>Dryad</a:t>
            </a:r>
            <a:r>
              <a:rPr lang="zh-CN" altLang="en-US" sz="1600" dirty="0">
                <a:latin typeface="+mn-ea"/>
              </a:rPr>
              <a:t>中，每次迭代都被表示为一个新的任务，而</a:t>
            </a:r>
            <a:r>
              <a:rPr lang="zh-CN" altLang="en-US" sz="1600" dirty="0">
                <a:solidFill>
                  <a:srgbClr val="FF0000"/>
                </a:solidFill>
                <a:latin typeface="+mn-ea"/>
              </a:rPr>
              <a:t>每个任务都必须重新从磁盘上加载数据</a:t>
            </a:r>
            <a:r>
              <a:rPr lang="zh-CN" altLang="en-US" sz="1600" dirty="0">
                <a:latin typeface="+mn-ea"/>
              </a:rPr>
              <a:t>，造成了明显的性能损失。（</a:t>
            </a:r>
            <a:r>
              <a:rPr lang="zh-CN" altLang="en-US" sz="1600" dirty="0">
                <a:solidFill>
                  <a:srgbClr val="FF0000"/>
                </a:solidFill>
                <a:latin typeface="+mn-ea"/>
              </a:rPr>
              <a:t>计算的重心在原始数据产生的中间结果上</a:t>
            </a:r>
            <a:r>
              <a:rPr lang="zh-CN" altLang="en-US" sz="1600" dirty="0">
                <a:latin typeface="+mn-ea"/>
              </a:rPr>
              <a:t>）</a:t>
            </a:r>
          </a:p>
          <a:p>
            <a:pPr marL="285750" indent="-285750">
              <a:lnSpc>
                <a:spcPct val="125000"/>
              </a:lnSpc>
              <a:buFont typeface="Arial" panose="020B0604020202020204" pitchFamily="34" charset="0"/>
              <a:buChar char="•"/>
            </a:pPr>
            <a:r>
              <a:rPr lang="zh-CN" altLang="en-US" sz="1600" dirty="0">
                <a:solidFill>
                  <a:srgbClr val="FF0000"/>
                </a:solidFill>
                <a:latin typeface="+mn-ea"/>
              </a:rPr>
              <a:t>交互式分析</a:t>
            </a:r>
            <a:r>
              <a:rPr lang="zh-CN" altLang="en-US" sz="1600" dirty="0">
                <a:latin typeface="+mn-ea"/>
              </a:rPr>
              <a:t>：</a:t>
            </a:r>
            <a:r>
              <a:rPr lang="en-US" altLang="zh-CN" sz="1600" dirty="0">
                <a:latin typeface="+mn-ea"/>
              </a:rPr>
              <a:t>Hadoop</a:t>
            </a:r>
            <a:r>
              <a:rPr lang="zh-CN" altLang="en-US" sz="1600" dirty="0">
                <a:latin typeface="+mn-ea"/>
              </a:rPr>
              <a:t>常通过</a:t>
            </a:r>
            <a:r>
              <a:rPr lang="en-US" altLang="zh-CN" sz="1600" dirty="0">
                <a:latin typeface="+mn-ea"/>
              </a:rPr>
              <a:t>SQL</a:t>
            </a:r>
            <a:r>
              <a:rPr lang="zh-CN" altLang="en-US" sz="1600" dirty="0">
                <a:latin typeface="+mn-ea"/>
              </a:rPr>
              <a:t>接口，如</a:t>
            </a:r>
            <a:r>
              <a:rPr lang="en-US" altLang="zh-CN" sz="1600" dirty="0">
                <a:latin typeface="+mn-ea"/>
              </a:rPr>
              <a:t>hive</a:t>
            </a:r>
            <a:r>
              <a:rPr lang="zh-CN" altLang="en-US" sz="1600" dirty="0">
                <a:latin typeface="+mn-ea"/>
              </a:rPr>
              <a:t>或</a:t>
            </a:r>
            <a:r>
              <a:rPr lang="en-US" altLang="zh-CN" sz="1600" dirty="0">
                <a:latin typeface="+mn-ea"/>
              </a:rPr>
              <a:t>pig</a:t>
            </a:r>
            <a:r>
              <a:rPr lang="zh-CN" altLang="en-US" sz="1600" dirty="0">
                <a:latin typeface="+mn-ea"/>
              </a:rPr>
              <a:t>，在超大的数据集上执行即时数据查询，理想情况下，用户将感兴趣的数据集加载到多台计算机的内存中并反复查询。然而</a:t>
            </a:r>
            <a:r>
              <a:rPr lang="en-US" altLang="zh-CN" sz="1600" dirty="0">
                <a:latin typeface="+mn-ea"/>
              </a:rPr>
              <a:t>Hadoop</a:t>
            </a:r>
            <a:r>
              <a:rPr lang="zh-CN" altLang="en-US" sz="1600" dirty="0">
                <a:latin typeface="+mn-ea"/>
              </a:rPr>
              <a:t>中，</a:t>
            </a:r>
            <a:r>
              <a:rPr lang="zh-CN" altLang="en-US" sz="1600" dirty="0">
                <a:solidFill>
                  <a:srgbClr val="FF0000"/>
                </a:solidFill>
                <a:latin typeface="+mn-ea"/>
              </a:rPr>
              <a:t>每个查询都被视为一个独立的</a:t>
            </a:r>
            <a:r>
              <a:rPr lang="en-US" altLang="zh-CN" sz="1600" dirty="0">
                <a:solidFill>
                  <a:srgbClr val="FF0000"/>
                </a:solidFill>
                <a:latin typeface="+mn-ea"/>
              </a:rPr>
              <a:t>MapReduce</a:t>
            </a:r>
            <a:r>
              <a:rPr lang="zh-CN" altLang="en-US" sz="1600" dirty="0">
                <a:solidFill>
                  <a:srgbClr val="FF0000"/>
                </a:solidFill>
                <a:latin typeface="+mn-ea"/>
              </a:rPr>
              <a:t>作业</a:t>
            </a:r>
            <a:r>
              <a:rPr lang="zh-CN" altLang="en-US" sz="1600" dirty="0">
                <a:latin typeface="+mn-ea"/>
              </a:rPr>
              <a:t>，从磁盘中读取数据，也会导致显著的延迟（秒级别）。（</a:t>
            </a:r>
            <a:r>
              <a:rPr lang="zh-CN" altLang="en-US" sz="1600" dirty="0">
                <a:solidFill>
                  <a:srgbClr val="FF0000"/>
                </a:solidFill>
                <a:latin typeface="+mn-ea"/>
              </a:rPr>
              <a:t>实时性强，密集的数据查询</a:t>
            </a:r>
            <a:r>
              <a:rPr lang="zh-CN" altLang="en-US" sz="1600" dirty="0">
                <a:latin typeface="+mn-ea"/>
              </a:rPr>
              <a:t>）</a:t>
            </a:r>
          </a:p>
        </p:txBody>
      </p:sp>
      <p:sp>
        <p:nvSpPr>
          <p:cNvPr id="8" name="矩形 7">
            <a:extLst>
              <a:ext uri="{FF2B5EF4-FFF2-40B4-BE49-F238E27FC236}">
                <a16:creationId xmlns:a16="http://schemas.microsoft.com/office/drawing/2014/main" id="{2750893D-CE5D-437E-B78A-E7B6EB5677E2}"/>
              </a:ext>
            </a:extLst>
          </p:cNvPr>
          <p:cNvSpPr/>
          <p:nvPr/>
        </p:nvSpPr>
        <p:spPr>
          <a:xfrm>
            <a:off x="9124950" y="764455"/>
            <a:ext cx="1295400" cy="331787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13489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5524529" y="162793"/>
            <a:ext cx="1142942" cy="523220"/>
          </a:xfrm>
          <a:prstGeom prst="rect">
            <a:avLst/>
          </a:prstGeom>
        </p:spPr>
        <p:txBody>
          <a:bodyPr wrap="none">
            <a:spAutoFit/>
          </a:bodyPr>
          <a:lstStyle/>
          <a:p>
            <a:r>
              <a:rPr lang="en-US" altLang="zh-CN" sz="2800" b="1" dirty="0"/>
              <a:t>Spark</a:t>
            </a:r>
            <a:endParaRPr lang="zh-CN" altLang="en-US" sz="2800" b="1" dirty="0"/>
          </a:p>
        </p:txBody>
      </p:sp>
      <p:sp>
        <p:nvSpPr>
          <p:cNvPr id="31" name="矩形 30">
            <a:extLst>
              <a:ext uri="{FF2B5EF4-FFF2-40B4-BE49-F238E27FC236}">
                <a16:creationId xmlns:a16="http://schemas.microsoft.com/office/drawing/2014/main" id="{591AF6E8-F55B-4D64-AAA9-2B2FCAEBA6DE}"/>
              </a:ext>
            </a:extLst>
          </p:cNvPr>
          <p:cNvSpPr/>
          <p:nvPr/>
        </p:nvSpPr>
        <p:spPr>
          <a:xfrm>
            <a:off x="0" y="60523"/>
            <a:ext cx="2256130" cy="307777"/>
          </a:xfrm>
          <a:prstGeom prst="rect">
            <a:avLst/>
          </a:prstGeom>
        </p:spPr>
        <p:txBody>
          <a:bodyPr wrap="none">
            <a:spAutoFit/>
          </a:bodyPr>
          <a:lstStyle/>
          <a:p>
            <a:r>
              <a:rPr lang="en-US" altLang="zh-CN" sz="1400" b="1" dirty="0"/>
              <a:t>PART TWO What’s Spark</a:t>
            </a:r>
            <a:endParaRPr lang="zh-CN" altLang="en-US" sz="1400" b="1" dirty="0"/>
          </a:p>
        </p:txBody>
      </p:sp>
      <p:sp>
        <p:nvSpPr>
          <p:cNvPr id="32" name="椭圆 31">
            <a:extLst>
              <a:ext uri="{FF2B5EF4-FFF2-40B4-BE49-F238E27FC236}">
                <a16:creationId xmlns:a16="http://schemas.microsoft.com/office/drawing/2014/main" id="{D76C08FA-BD22-4110-A814-B29F7614FB9E}"/>
              </a:ext>
            </a:extLst>
          </p:cNvPr>
          <p:cNvSpPr/>
          <p:nvPr/>
        </p:nvSpPr>
        <p:spPr>
          <a:xfrm>
            <a:off x="2198305" y="162793"/>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3" name="矩形 2">
            <a:extLst>
              <a:ext uri="{FF2B5EF4-FFF2-40B4-BE49-F238E27FC236}">
                <a16:creationId xmlns:a16="http://schemas.microsoft.com/office/drawing/2014/main" id="{61A9B601-BA13-473A-B4CA-988B8B46ED4B}"/>
              </a:ext>
            </a:extLst>
          </p:cNvPr>
          <p:cNvSpPr/>
          <p:nvPr/>
        </p:nvSpPr>
        <p:spPr>
          <a:xfrm>
            <a:off x="715888" y="760048"/>
            <a:ext cx="6888424" cy="369332"/>
          </a:xfrm>
          <a:prstGeom prst="rect">
            <a:avLst/>
          </a:prstGeom>
          <a:solidFill>
            <a:schemeClr val="accent2">
              <a:lumMod val="20000"/>
              <a:lumOff val="80000"/>
            </a:schemeClr>
          </a:solidFill>
        </p:spPr>
        <p:txBody>
          <a:bodyPr wrap="none">
            <a:spAutoFit/>
          </a:bodyPr>
          <a:lstStyle/>
          <a:p>
            <a:r>
              <a:rPr lang="zh-CN" altLang="en-US" b="1" dirty="0">
                <a:solidFill>
                  <a:srgbClr val="1A1A1A"/>
                </a:solidFill>
                <a:latin typeface="-apple-system"/>
              </a:rPr>
              <a:t>由加州大学伯克利分校</a:t>
            </a:r>
            <a:r>
              <a:rPr lang="en-US" altLang="zh-CN" b="1" dirty="0">
                <a:solidFill>
                  <a:srgbClr val="1A1A1A"/>
                </a:solidFill>
                <a:latin typeface="-apple-system"/>
              </a:rPr>
              <a:t>AMP</a:t>
            </a:r>
            <a:r>
              <a:rPr lang="zh-CN" altLang="en-US" b="1" dirty="0">
                <a:solidFill>
                  <a:srgbClr val="1A1A1A"/>
                </a:solidFill>
                <a:latin typeface="-apple-system"/>
              </a:rPr>
              <a:t>实验室于</a:t>
            </a:r>
            <a:r>
              <a:rPr lang="en-US" altLang="zh-CN" b="1" dirty="0">
                <a:solidFill>
                  <a:srgbClr val="1A1A1A"/>
                </a:solidFill>
                <a:latin typeface="-apple-system"/>
              </a:rPr>
              <a:t>2009</a:t>
            </a:r>
            <a:r>
              <a:rPr lang="zh-CN" altLang="en-US" b="1" dirty="0">
                <a:solidFill>
                  <a:srgbClr val="1A1A1A"/>
                </a:solidFill>
                <a:latin typeface="-apple-system"/>
              </a:rPr>
              <a:t>年开发，具有以下特点：</a:t>
            </a:r>
            <a:endParaRPr lang="zh-CN" altLang="en-US" dirty="0"/>
          </a:p>
        </p:txBody>
      </p:sp>
      <p:sp>
        <p:nvSpPr>
          <p:cNvPr id="25" name="Rectangle 1">
            <a:extLst>
              <a:ext uri="{FF2B5EF4-FFF2-40B4-BE49-F238E27FC236}">
                <a16:creationId xmlns:a16="http://schemas.microsoft.com/office/drawing/2014/main" id="{BE8350D0-6D92-42CE-B8E8-84FDD48108DB}"/>
              </a:ext>
            </a:extLst>
          </p:cNvPr>
          <p:cNvSpPr>
            <a:spLocks noChangeArrowheads="1"/>
          </p:cNvSpPr>
          <p:nvPr/>
        </p:nvSpPr>
        <p:spPr bwMode="auto">
          <a:xfrm>
            <a:off x="715888" y="1228208"/>
            <a:ext cx="10684751" cy="1603131"/>
          </a:xfrm>
          <a:prstGeom prst="rect">
            <a:avLst/>
          </a:prstGeom>
          <a:solidFill>
            <a:schemeClr val="accent2">
              <a:lumMod val="20000"/>
              <a:lumOff val="80000"/>
            </a:schemeClr>
          </a:solidFill>
          <a:ln>
            <a:noFill/>
          </a:ln>
        </p:spPr>
        <p:txBody>
          <a:bodyPr wrap="squar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342900" indent="-342900">
              <a:lnSpc>
                <a:spcPct val="125000"/>
              </a:lnSpc>
              <a:buFont typeface="+mj-lt"/>
              <a:buAutoNum type="arabicPeriod"/>
            </a:pPr>
            <a:r>
              <a:rPr lang="zh-CN" altLang="en-US" sz="1600" dirty="0">
                <a:solidFill>
                  <a:schemeClr val="tx1">
                    <a:lumMod val="95000"/>
                    <a:lumOff val="5000"/>
                  </a:schemeClr>
                </a:solidFill>
                <a:latin typeface="+mn-ea"/>
                <a:ea typeface="+mn-ea"/>
                <a:cs typeface="Times New Roman" panose="02020603050405020304" pitchFamily="18" charset="0"/>
              </a:rPr>
              <a:t>运行速度快：使用有向无环图（</a:t>
            </a:r>
            <a:r>
              <a:rPr lang="en-US" altLang="zh-CN" sz="1600" dirty="0">
                <a:solidFill>
                  <a:schemeClr val="tx1">
                    <a:lumMod val="95000"/>
                    <a:lumOff val="5000"/>
                  </a:schemeClr>
                </a:solidFill>
                <a:latin typeface="+mn-ea"/>
                <a:ea typeface="+mn-ea"/>
                <a:cs typeface="Times New Roman" panose="02020603050405020304" pitchFamily="18" charset="0"/>
              </a:rPr>
              <a:t>Directed Acyclic Graph , </a:t>
            </a:r>
            <a:r>
              <a:rPr lang="en-US" altLang="zh-CN" sz="1600" dirty="0">
                <a:solidFill>
                  <a:schemeClr val="tx1">
                    <a:lumMod val="95000"/>
                    <a:lumOff val="5000"/>
                  </a:schemeClr>
                </a:solidFill>
                <a:latin typeface="+mn-ea"/>
                <a:cs typeface="Times New Roman" panose="02020603050405020304" pitchFamily="18" charset="0"/>
              </a:rPr>
              <a:t>DAG</a:t>
            </a:r>
            <a:r>
              <a:rPr lang="zh-CN" altLang="en-US" sz="1600" dirty="0">
                <a:solidFill>
                  <a:schemeClr val="tx1">
                    <a:lumMod val="95000"/>
                    <a:lumOff val="5000"/>
                  </a:schemeClr>
                </a:solidFill>
                <a:latin typeface="+mn-ea"/>
                <a:ea typeface="+mn-ea"/>
                <a:cs typeface="Times New Roman" panose="02020603050405020304" pitchFamily="18" charset="0"/>
              </a:rPr>
              <a:t>）执行引擎以支持循环数据流与内存计算</a:t>
            </a:r>
            <a:endParaRPr lang="zh-CN" altLang="en-US" sz="1600" dirty="0">
              <a:solidFill>
                <a:schemeClr val="tx1">
                  <a:lumMod val="95000"/>
                  <a:lumOff val="5000"/>
                </a:schemeClr>
              </a:solidFill>
              <a:latin typeface="+mn-ea"/>
              <a:ea typeface="+mn-ea"/>
            </a:endParaRPr>
          </a:p>
          <a:p>
            <a:pPr marL="342900" indent="-342900">
              <a:lnSpc>
                <a:spcPct val="125000"/>
              </a:lnSpc>
              <a:buFont typeface="+mj-lt"/>
              <a:buAutoNum type="arabicPeriod"/>
            </a:pPr>
            <a:r>
              <a:rPr lang="zh-CN" altLang="en-US" sz="1600" dirty="0">
                <a:solidFill>
                  <a:schemeClr val="tx1">
                    <a:lumMod val="95000"/>
                    <a:lumOff val="5000"/>
                  </a:schemeClr>
                </a:solidFill>
                <a:latin typeface="+mn-ea"/>
                <a:ea typeface="+mn-ea"/>
                <a:cs typeface="Times New Roman" panose="02020603050405020304" pitchFamily="18" charset="0"/>
              </a:rPr>
              <a:t>容易使用：支持使用</a:t>
            </a:r>
            <a:r>
              <a:rPr lang="en-US" altLang="zh-CN" sz="1600" dirty="0">
                <a:solidFill>
                  <a:schemeClr val="tx1">
                    <a:lumMod val="95000"/>
                    <a:lumOff val="5000"/>
                  </a:schemeClr>
                </a:solidFill>
                <a:latin typeface="+mn-ea"/>
                <a:ea typeface="+mn-ea"/>
                <a:cs typeface="Times New Roman" panose="02020603050405020304" pitchFamily="18" charset="0"/>
              </a:rPr>
              <a:t>Scala</a:t>
            </a:r>
            <a:r>
              <a:rPr lang="zh-CN" altLang="en-US" sz="1600" dirty="0">
                <a:solidFill>
                  <a:schemeClr val="tx1">
                    <a:lumMod val="95000"/>
                    <a:lumOff val="5000"/>
                  </a:schemeClr>
                </a:solidFill>
                <a:latin typeface="+mn-ea"/>
                <a:ea typeface="+mn-ea"/>
                <a:cs typeface="Times New Roman" panose="02020603050405020304" pitchFamily="18" charset="0"/>
              </a:rPr>
              <a:t>、</a:t>
            </a:r>
            <a:r>
              <a:rPr lang="en-US" altLang="zh-CN" sz="1600" dirty="0">
                <a:solidFill>
                  <a:schemeClr val="tx1">
                    <a:lumMod val="95000"/>
                    <a:lumOff val="5000"/>
                  </a:schemeClr>
                </a:solidFill>
                <a:latin typeface="+mn-ea"/>
                <a:ea typeface="+mn-ea"/>
                <a:cs typeface="Times New Roman" panose="02020603050405020304" pitchFamily="18" charset="0"/>
              </a:rPr>
              <a:t>Java</a:t>
            </a:r>
            <a:r>
              <a:rPr lang="zh-CN" altLang="en-US" sz="1600" dirty="0">
                <a:solidFill>
                  <a:schemeClr val="tx1">
                    <a:lumMod val="95000"/>
                    <a:lumOff val="5000"/>
                  </a:schemeClr>
                </a:solidFill>
                <a:latin typeface="+mn-ea"/>
                <a:ea typeface="+mn-ea"/>
                <a:cs typeface="Times New Roman" panose="02020603050405020304" pitchFamily="18" charset="0"/>
              </a:rPr>
              <a:t>、</a:t>
            </a:r>
            <a:r>
              <a:rPr lang="en-US" altLang="zh-CN" sz="1600" dirty="0">
                <a:solidFill>
                  <a:schemeClr val="tx1">
                    <a:lumMod val="95000"/>
                    <a:lumOff val="5000"/>
                  </a:schemeClr>
                </a:solidFill>
                <a:latin typeface="+mn-ea"/>
                <a:ea typeface="+mn-ea"/>
                <a:cs typeface="Times New Roman" panose="02020603050405020304" pitchFamily="18" charset="0"/>
              </a:rPr>
              <a:t>Python</a:t>
            </a:r>
            <a:r>
              <a:rPr lang="zh-CN" altLang="en-US" sz="1600" dirty="0">
                <a:solidFill>
                  <a:schemeClr val="tx1">
                    <a:lumMod val="95000"/>
                    <a:lumOff val="5000"/>
                  </a:schemeClr>
                </a:solidFill>
                <a:latin typeface="+mn-ea"/>
                <a:ea typeface="+mn-ea"/>
                <a:cs typeface="Times New Roman" panose="02020603050405020304" pitchFamily="18" charset="0"/>
              </a:rPr>
              <a:t>和</a:t>
            </a:r>
            <a:r>
              <a:rPr lang="en-US" altLang="zh-CN" sz="1600" dirty="0">
                <a:solidFill>
                  <a:schemeClr val="tx1">
                    <a:lumMod val="95000"/>
                    <a:lumOff val="5000"/>
                  </a:schemeClr>
                </a:solidFill>
                <a:latin typeface="+mn-ea"/>
                <a:ea typeface="+mn-ea"/>
                <a:cs typeface="Times New Roman" panose="02020603050405020304" pitchFamily="18" charset="0"/>
              </a:rPr>
              <a:t>R</a:t>
            </a:r>
            <a:r>
              <a:rPr lang="zh-CN" altLang="en-US" sz="1600" dirty="0">
                <a:solidFill>
                  <a:schemeClr val="tx1">
                    <a:lumMod val="95000"/>
                    <a:lumOff val="5000"/>
                  </a:schemeClr>
                </a:solidFill>
                <a:latin typeface="+mn-ea"/>
                <a:ea typeface="+mn-ea"/>
                <a:cs typeface="Times New Roman" panose="02020603050405020304" pitchFamily="18" charset="0"/>
              </a:rPr>
              <a:t>语言进行编程，可以通过</a:t>
            </a:r>
            <a:r>
              <a:rPr lang="en-US" altLang="zh-CN" sz="1600" dirty="0">
                <a:solidFill>
                  <a:schemeClr val="tx1">
                    <a:lumMod val="95000"/>
                    <a:lumOff val="5000"/>
                  </a:schemeClr>
                </a:solidFill>
                <a:latin typeface="+mn-ea"/>
                <a:ea typeface="+mn-ea"/>
                <a:cs typeface="Times New Roman" panose="02020603050405020304" pitchFamily="18" charset="0"/>
              </a:rPr>
              <a:t>Spark Shell</a:t>
            </a:r>
            <a:r>
              <a:rPr lang="zh-CN" altLang="en-US" sz="1600" dirty="0">
                <a:solidFill>
                  <a:schemeClr val="tx1">
                    <a:lumMod val="95000"/>
                    <a:lumOff val="5000"/>
                  </a:schemeClr>
                </a:solidFill>
                <a:latin typeface="+mn-ea"/>
                <a:ea typeface="+mn-ea"/>
                <a:cs typeface="Times New Roman" panose="02020603050405020304" pitchFamily="18" charset="0"/>
              </a:rPr>
              <a:t>进行交互式编程 </a:t>
            </a:r>
            <a:endParaRPr lang="zh-CN" altLang="en-US" sz="1600" dirty="0">
              <a:solidFill>
                <a:schemeClr val="tx1">
                  <a:lumMod val="95000"/>
                  <a:lumOff val="5000"/>
                </a:schemeClr>
              </a:solidFill>
              <a:latin typeface="+mn-ea"/>
              <a:ea typeface="+mn-ea"/>
            </a:endParaRPr>
          </a:p>
          <a:p>
            <a:pPr marL="342900" indent="-342900">
              <a:lnSpc>
                <a:spcPct val="125000"/>
              </a:lnSpc>
              <a:buFont typeface="+mj-lt"/>
              <a:buAutoNum type="arabicPeriod"/>
            </a:pPr>
            <a:r>
              <a:rPr lang="zh-CN" altLang="en-US" sz="1600" dirty="0">
                <a:solidFill>
                  <a:schemeClr val="tx1">
                    <a:lumMod val="95000"/>
                    <a:lumOff val="5000"/>
                  </a:schemeClr>
                </a:solidFill>
                <a:latin typeface="+mn-ea"/>
                <a:ea typeface="+mn-ea"/>
                <a:cs typeface="Times New Roman" panose="02020603050405020304" pitchFamily="18" charset="0"/>
              </a:rPr>
              <a:t>通用性：</a:t>
            </a:r>
            <a:r>
              <a:rPr lang="en-US" altLang="zh-CN" sz="1600" dirty="0">
                <a:solidFill>
                  <a:schemeClr val="tx1">
                    <a:lumMod val="95000"/>
                    <a:lumOff val="5000"/>
                  </a:schemeClr>
                </a:solidFill>
                <a:latin typeface="+mn-ea"/>
                <a:ea typeface="+mn-ea"/>
                <a:cs typeface="Times New Roman" panose="02020603050405020304" pitchFamily="18" charset="0"/>
              </a:rPr>
              <a:t>Spark</a:t>
            </a:r>
            <a:r>
              <a:rPr lang="zh-CN" altLang="en-US" sz="1600" dirty="0">
                <a:solidFill>
                  <a:schemeClr val="tx1">
                    <a:lumMod val="95000"/>
                    <a:lumOff val="5000"/>
                  </a:schemeClr>
                </a:solidFill>
                <a:latin typeface="+mn-ea"/>
                <a:ea typeface="+mn-ea"/>
                <a:cs typeface="Times New Roman" panose="02020603050405020304" pitchFamily="18" charset="0"/>
              </a:rPr>
              <a:t>提供了完整而强大的技术栈，包括</a:t>
            </a:r>
            <a:r>
              <a:rPr lang="en-US" altLang="zh-CN" sz="1600" dirty="0">
                <a:solidFill>
                  <a:schemeClr val="tx1">
                    <a:lumMod val="95000"/>
                    <a:lumOff val="5000"/>
                  </a:schemeClr>
                </a:solidFill>
                <a:latin typeface="+mn-ea"/>
                <a:ea typeface="+mn-ea"/>
                <a:cs typeface="Times New Roman" panose="02020603050405020304" pitchFamily="18" charset="0"/>
              </a:rPr>
              <a:t>SQL</a:t>
            </a:r>
            <a:r>
              <a:rPr lang="zh-CN" altLang="en-US" sz="1600" dirty="0">
                <a:solidFill>
                  <a:schemeClr val="tx1">
                    <a:lumMod val="95000"/>
                    <a:lumOff val="5000"/>
                  </a:schemeClr>
                </a:solidFill>
                <a:latin typeface="+mn-ea"/>
                <a:ea typeface="+mn-ea"/>
                <a:cs typeface="Times New Roman" panose="02020603050405020304" pitchFamily="18" charset="0"/>
              </a:rPr>
              <a:t>查询、流式计算、机器学习和图算法组件</a:t>
            </a:r>
            <a:endParaRPr lang="en-US" altLang="zh-CN" sz="1600" dirty="0">
              <a:solidFill>
                <a:schemeClr val="tx1">
                  <a:lumMod val="95000"/>
                  <a:lumOff val="5000"/>
                </a:schemeClr>
              </a:solidFill>
              <a:latin typeface="+mn-ea"/>
              <a:ea typeface="+mn-ea"/>
              <a:cs typeface="Times New Roman" panose="02020603050405020304" pitchFamily="18" charset="0"/>
            </a:endParaRPr>
          </a:p>
          <a:p>
            <a:pPr marL="342900" indent="-342900">
              <a:lnSpc>
                <a:spcPct val="125000"/>
              </a:lnSpc>
              <a:buFont typeface="+mj-lt"/>
              <a:buAutoNum type="arabicPeriod"/>
            </a:pPr>
            <a:r>
              <a:rPr lang="zh-CN" altLang="en-US" sz="1600" dirty="0">
                <a:solidFill>
                  <a:schemeClr val="tx1">
                    <a:lumMod val="95000"/>
                    <a:lumOff val="5000"/>
                  </a:schemeClr>
                </a:solidFill>
                <a:latin typeface="+mn-ea"/>
                <a:ea typeface="+mn-ea"/>
                <a:cs typeface="Times New Roman" panose="02020603050405020304" pitchFamily="18" charset="0"/>
              </a:rPr>
              <a:t>运行模式多样：可运行于独立的集群模式中，可运行于</a:t>
            </a:r>
            <a:r>
              <a:rPr lang="en-US" altLang="zh-CN" sz="1600" dirty="0">
                <a:solidFill>
                  <a:schemeClr val="tx1">
                    <a:lumMod val="95000"/>
                    <a:lumOff val="5000"/>
                  </a:schemeClr>
                </a:solidFill>
                <a:latin typeface="+mn-ea"/>
                <a:ea typeface="+mn-ea"/>
                <a:cs typeface="Times New Roman" panose="02020603050405020304" pitchFamily="18" charset="0"/>
              </a:rPr>
              <a:t>Hadoop</a:t>
            </a:r>
            <a:r>
              <a:rPr lang="zh-CN" altLang="en-US" sz="1600" dirty="0">
                <a:solidFill>
                  <a:schemeClr val="tx1">
                    <a:lumMod val="95000"/>
                    <a:lumOff val="5000"/>
                  </a:schemeClr>
                </a:solidFill>
                <a:latin typeface="+mn-ea"/>
                <a:ea typeface="+mn-ea"/>
                <a:cs typeface="Times New Roman" panose="02020603050405020304" pitchFamily="18" charset="0"/>
              </a:rPr>
              <a:t>中，也可运行于</a:t>
            </a:r>
            <a:r>
              <a:rPr lang="en-US" altLang="zh-CN" sz="1600" dirty="0">
                <a:solidFill>
                  <a:schemeClr val="tx1">
                    <a:lumMod val="95000"/>
                    <a:lumOff val="5000"/>
                  </a:schemeClr>
                </a:solidFill>
                <a:latin typeface="+mn-ea"/>
                <a:ea typeface="+mn-ea"/>
                <a:cs typeface="Times New Roman" panose="02020603050405020304" pitchFamily="18" charset="0"/>
              </a:rPr>
              <a:t>Amazon EC2</a:t>
            </a:r>
            <a:r>
              <a:rPr lang="zh-CN" altLang="en-US" sz="1600" dirty="0">
                <a:solidFill>
                  <a:schemeClr val="tx1">
                    <a:lumMod val="95000"/>
                    <a:lumOff val="5000"/>
                  </a:schemeClr>
                </a:solidFill>
                <a:latin typeface="+mn-ea"/>
                <a:ea typeface="+mn-ea"/>
                <a:cs typeface="Times New Roman" panose="02020603050405020304" pitchFamily="18" charset="0"/>
              </a:rPr>
              <a:t>等云环境中，并且可以访问</a:t>
            </a:r>
            <a:r>
              <a:rPr lang="en-US" altLang="zh-CN" sz="1600" dirty="0">
                <a:solidFill>
                  <a:schemeClr val="tx1">
                    <a:lumMod val="95000"/>
                    <a:lumOff val="5000"/>
                  </a:schemeClr>
                </a:solidFill>
                <a:latin typeface="+mn-ea"/>
                <a:ea typeface="+mn-ea"/>
                <a:cs typeface="Times New Roman" panose="02020603050405020304" pitchFamily="18" charset="0"/>
              </a:rPr>
              <a:t>HDFS</a:t>
            </a:r>
            <a:r>
              <a:rPr lang="zh-CN" altLang="en-US" sz="1600" dirty="0">
                <a:solidFill>
                  <a:schemeClr val="tx1">
                    <a:lumMod val="95000"/>
                    <a:lumOff val="5000"/>
                  </a:schemeClr>
                </a:solidFill>
                <a:latin typeface="+mn-ea"/>
                <a:ea typeface="+mn-ea"/>
                <a:cs typeface="Times New Roman" panose="02020603050405020304" pitchFamily="18" charset="0"/>
              </a:rPr>
              <a:t>、</a:t>
            </a:r>
            <a:r>
              <a:rPr lang="en-US" altLang="zh-CN" sz="1600" dirty="0">
                <a:solidFill>
                  <a:schemeClr val="tx1">
                    <a:lumMod val="95000"/>
                    <a:lumOff val="5000"/>
                  </a:schemeClr>
                </a:solidFill>
                <a:latin typeface="+mn-ea"/>
                <a:ea typeface="+mn-ea"/>
                <a:cs typeface="Times New Roman" panose="02020603050405020304" pitchFamily="18" charset="0"/>
              </a:rPr>
              <a:t>Cassandra</a:t>
            </a:r>
            <a:r>
              <a:rPr lang="zh-CN" altLang="en-US" sz="1600" dirty="0">
                <a:solidFill>
                  <a:schemeClr val="tx1">
                    <a:lumMod val="95000"/>
                    <a:lumOff val="5000"/>
                  </a:schemeClr>
                </a:solidFill>
                <a:latin typeface="+mn-ea"/>
                <a:ea typeface="+mn-ea"/>
                <a:cs typeface="Times New Roman" panose="02020603050405020304" pitchFamily="18" charset="0"/>
              </a:rPr>
              <a:t>、</a:t>
            </a:r>
            <a:r>
              <a:rPr lang="en-US" altLang="zh-CN" sz="1600" dirty="0">
                <a:solidFill>
                  <a:schemeClr val="tx1">
                    <a:lumMod val="95000"/>
                    <a:lumOff val="5000"/>
                  </a:schemeClr>
                </a:solidFill>
                <a:latin typeface="+mn-ea"/>
                <a:ea typeface="+mn-ea"/>
                <a:cs typeface="Times New Roman" panose="02020603050405020304" pitchFamily="18" charset="0"/>
              </a:rPr>
              <a:t>HBase</a:t>
            </a:r>
            <a:r>
              <a:rPr lang="zh-CN" altLang="en-US" sz="1600" dirty="0">
                <a:solidFill>
                  <a:schemeClr val="tx1">
                    <a:lumMod val="95000"/>
                    <a:lumOff val="5000"/>
                  </a:schemeClr>
                </a:solidFill>
                <a:latin typeface="+mn-ea"/>
                <a:ea typeface="+mn-ea"/>
                <a:cs typeface="Times New Roman" panose="02020603050405020304" pitchFamily="18" charset="0"/>
              </a:rPr>
              <a:t>、</a:t>
            </a:r>
            <a:r>
              <a:rPr lang="en-US" altLang="zh-CN" sz="1600" dirty="0">
                <a:solidFill>
                  <a:schemeClr val="tx1">
                    <a:lumMod val="95000"/>
                    <a:lumOff val="5000"/>
                  </a:schemeClr>
                </a:solidFill>
                <a:latin typeface="+mn-ea"/>
                <a:ea typeface="+mn-ea"/>
                <a:cs typeface="Times New Roman" panose="02020603050405020304" pitchFamily="18" charset="0"/>
              </a:rPr>
              <a:t>Hive</a:t>
            </a:r>
            <a:r>
              <a:rPr lang="zh-CN" altLang="en-US" sz="1600" dirty="0">
                <a:solidFill>
                  <a:schemeClr val="tx1">
                    <a:lumMod val="95000"/>
                    <a:lumOff val="5000"/>
                  </a:schemeClr>
                </a:solidFill>
                <a:latin typeface="+mn-ea"/>
                <a:ea typeface="+mn-ea"/>
                <a:cs typeface="Times New Roman" panose="02020603050405020304" pitchFamily="18" charset="0"/>
              </a:rPr>
              <a:t>等多种数据源</a:t>
            </a:r>
            <a:r>
              <a:rPr lang="zh-CN" altLang="en-US" sz="1600" dirty="0">
                <a:solidFill>
                  <a:schemeClr val="tx1">
                    <a:lumMod val="95000"/>
                    <a:lumOff val="5000"/>
                  </a:schemeClr>
                </a:solidFill>
                <a:latin typeface="+mn-ea"/>
                <a:ea typeface="+mn-ea"/>
              </a:rPr>
              <a:t> </a:t>
            </a:r>
          </a:p>
        </p:txBody>
      </p:sp>
      <p:sp>
        <p:nvSpPr>
          <p:cNvPr id="11" name="文本框 10">
            <a:extLst>
              <a:ext uri="{FF2B5EF4-FFF2-40B4-BE49-F238E27FC236}">
                <a16:creationId xmlns:a16="http://schemas.microsoft.com/office/drawing/2014/main" id="{DAAA44A6-3664-4C5B-8447-A0479497C7C7}"/>
              </a:ext>
            </a:extLst>
          </p:cNvPr>
          <p:cNvSpPr txBox="1"/>
          <p:nvPr/>
        </p:nvSpPr>
        <p:spPr>
          <a:xfrm>
            <a:off x="4528904" y="2967335"/>
            <a:ext cx="3134191" cy="461665"/>
          </a:xfrm>
          <a:prstGeom prst="rect">
            <a:avLst/>
          </a:prstGeom>
          <a:noFill/>
        </p:spPr>
        <p:txBody>
          <a:bodyPr wrap="none" rtlCol="0">
            <a:spAutoFit/>
          </a:bodyPr>
          <a:lstStyle/>
          <a:p>
            <a:r>
              <a:rPr lang="en-US" altLang="zh-CN" sz="2400" b="1" dirty="0">
                <a:solidFill>
                  <a:srgbClr val="0094AA"/>
                </a:solidFill>
                <a:latin typeface="Segoe Print" panose="02000600000000000000" pitchFamily="2" charset="0"/>
              </a:rPr>
              <a:t>Why Spark</a:t>
            </a:r>
            <a:r>
              <a:rPr lang="zh-CN" altLang="en-US" sz="2400" b="1" dirty="0">
                <a:solidFill>
                  <a:srgbClr val="0094AA"/>
                </a:solidFill>
                <a:latin typeface="Segoe Print" panose="02000600000000000000" pitchFamily="2" charset="0"/>
              </a:rPr>
              <a:t> </a:t>
            </a:r>
            <a:r>
              <a:rPr lang="en-US" altLang="zh-CN" sz="2400" b="1" dirty="0">
                <a:solidFill>
                  <a:srgbClr val="0094AA"/>
                </a:solidFill>
                <a:latin typeface="Segoe Print" panose="02000600000000000000" pitchFamily="2" charset="0"/>
              </a:rPr>
              <a:t>Faster?</a:t>
            </a:r>
          </a:p>
        </p:txBody>
      </p:sp>
      <p:pic>
        <p:nvPicPr>
          <p:cNvPr id="4" name="图片 3">
            <a:extLst>
              <a:ext uri="{FF2B5EF4-FFF2-40B4-BE49-F238E27FC236}">
                <a16:creationId xmlns:a16="http://schemas.microsoft.com/office/drawing/2014/main" id="{686D4BEA-F204-4AD8-8885-0F612DFB307F}"/>
              </a:ext>
            </a:extLst>
          </p:cNvPr>
          <p:cNvPicPr>
            <a:picLocks noChangeAspect="1"/>
          </p:cNvPicPr>
          <p:nvPr/>
        </p:nvPicPr>
        <p:blipFill>
          <a:blip r:embed="rId3"/>
          <a:stretch>
            <a:fillRect/>
          </a:stretch>
        </p:blipFill>
        <p:spPr>
          <a:xfrm>
            <a:off x="337526" y="3564996"/>
            <a:ext cx="5720737" cy="1794404"/>
          </a:xfrm>
          <a:prstGeom prst="rect">
            <a:avLst/>
          </a:prstGeom>
        </p:spPr>
      </p:pic>
      <p:pic>
        <p:nvPicPr>
          <p:cNvPr id="7" name="图片 6">
            <a:extLst>
              <a:ext uri="{FF2B5EF4-FFF2-40B4-BE49-F238E27FC236}">
                <a16:creationId xmlns:a16="http://schemas.microsoft.com/office/drawing/2014/main" id="{FCEB6235-28A3-4844-A19E-3F1C3DB962D5}"/>
              </a:ext>
            </a:extLst>
          </p:cNvPr>
          <p:cNvPicPr>
            <a:picLocks noChangeAspect="1"/>
          </p:cNvPicPr>
          <p:nvPr/>
        </p:nvPicPr>
        <p:blipFill>
          <a:blip r:embed="rId4"/>
          <a:stretch>
            <a:fillRect/>
          </a:stretch>
        </p:blipFill>
        <p:spPr>
          <a:xfrm>
            <a:off x="6133739" y="3581388"/>
            <a:ext cx="5720737" cy="1794404"/>
          </a:xfrm>
          <a:prstGeom prst="rect">
            <a:avLst/>
          </a:prstGeom>
        </p:spPr>
      </p:pic>
      <p:sp>
        <p:nvSpPr>
          <p:cNvPr id="13" name="文本框 12">
            <a:extLst>
              <a:ext uri="{FF2B5EF4-FFF2-40B4-BE49-F238E27FC236}">
                <a16:creationId xmlns:a16="http://schemas.microsoft.com/office/drawing/2014/main" id="{DEB78E34-6EDD-4D30-8455-1B6BE346DF24}"/>
              </a:ext>
            </a:extLst>
          </p:cNvPr>
          <p:cNvSpPr txBox="1"/>
          <p:nvPr/>
        </p:nvSpPr>
        <p:spPr>
          <a:xfrm>
            <a:off x="2006600" y="5692947"/>
            <a:ext cx="7540136" cy="400110"/>
          </a:xfrm>
          <a:prstGeom prst="rect">
            <a:avLst/>
          </a:prstGeom>
          <a:noFill/>
        </p:spPr>
        <p:txBody>
          <a:bodyPr wrap="square" rtlCol="0">
            <a:spAutoFit/>
          </a:bodyPr>
          <a:lstStyle/>
          <a:p>
            <a:r>
              <a:rPr lang="en-US" altLang="zh-CN" sz="2000" b="1" dirty="0">
                <a:solidFill>
                  <a:srgbClr val="FF0000"/>
                </a:solidFill>
                <a:latin typeface="+mn-ea"/>
              </a:rPr>
              <a:t>Spark</a:t>
            </a:r>
            <a:r>
              <a:rPr lang="zh-CN" altLang="en-US" sz="2000" b="1" dirty="0">
                <a:solidFill>
                  <a:srgbClr val="FF0000"/>
                </a:solidFill>
                <a:latin typeface="+mn-ea"/>
              </a:rPr>
              <a:t>和</a:t>
            </a:r>
            <a:r>
              <a:rPr lang="en-US" altLang="zh-CN" sz="2000" b="1" dirty="0">
                <a:solidFill>
                  <a:srgbClr val="FF0000"/>
                </a:solidFill>
                <a:latin typeface="+mn-ea"/>
              </a:rPr>
              <a:t>Hadoop</a:t>
            </a:r>
            <a:r>
              <a:rPr lang="zh-CN" altLang="en-US" sz="2000" b="1" dirty="0">
                <a:solidFill>
                  <a:srgbClr val="FF0000"/>
                </a:solidFill>
                <a:latin typeface="+mn-ea"/>
              </a:rPr>
              <a:t>的根本差异是多个任务之间的数据通信方式不同</a:t>
            </a:r>
            <a:endParaRPr lang="en-US" altLang="zh-CN" sz="2000" b="1" dirty="0">
              <a:solidFill>
                <a:srgbClr val="FF0000"/>
              </a:solidFill>
              <a:latin typeface="+mn-ea"/>
            </a:endParaRPr>
          </a:p>
        </p:txBody>
      </p:sp>
      <p:sp>
        <p:nvSpPr>
          <p:cNvPr id="14" name="矩形 13">
            <a:extLst>
              <a:ext uri="{FF2B5EF4-FFF2-40B4-BE49-F238E27FC236}">
                <a16:creationId xmlns:a16="http://schemas.microsoft.com/office/drawing/2014/main" id="{5452BF72-FF9F-400E-99F4-F2B1F5890A48}"/>
              </a:ext>
            </a:extLst>
          </p:cNvPr>
          <p:cNvSpPr/>
          <p:nvPr/>
        </p:nvSpPr>
        <p:spPr>
          <a:xfrm>
            <a:off x="6357704" y="6220767"/>
            <a:ext cx="5720737" cy="461665"/>
          </a:xfrm>
          <a:prstGeom prst="rect">
            <a:avLst/>
          </a:prstGeom>
        </p:spPr>
        <p:txBody>
          <a:bodyPr wrap="square">
            <a:spAutoFit/>
          </a:bodyPr>
          <a:lstStyle/>
          <a:p>
            <a:r>
              <a:rPr lang="en-US" altLang="zh-CN" sz="1200" b="1" dirty="0">
                <a:solidFill>
                  <a:srgbClr val="7030A0"/>
                </a:solidFill>
                <a:latin typeface="+mn-ea"/>
              </a:rPr>
              <a:t>Tips:</a:t>
            </a:r>
            <a:r>
              <a:rPr lang="zh-CN" altLang="en-US" sz="1200" b="1" dirty="0">
                <a:solidFill>
                  <a:srgbClr val="7030A0"/>
                </a:solidFill>
                <a:latin typeface="+mn-ea"/>
              </a:rPr>
              <a:t> 在</a:t>
            </a:r>
            <a:r>
              <a:rPr lang="en-US" altLang="zh-CN" sz="1200" b="1" dirty="0">
                <a:solidFill>
                  <a:srgbClr val="7030A0"/>
                </a:solidFill>
                <a:latin typeface="+mn-ea"/>
              </a:rPr>
              <a:t>JVM</a:t>
            </a:r>
            <a:r>
              <a:rPr lang="zh-CN" altLang="en-US" sz="1200" b="1" dirty="0">
                <a:solidFill>
                  <a:srgbClr val="7030A0"/>
                </a:solidFill>
                <a:latin typeface="+mn-ea"/>
              </a:rPr>
              <a:t>层面上，</a:t>
            </a:r>
            <a:r>
              <a:rPr lang="en-US" altLang="zh-CN" sz="1200" b="1" dirty="0">
                <a:solidFill>
                  <a:srgbClr val="7030A0"/>
                </a:solidFill>
                <a:latin typeface="+mn-ea"/>
              </a:rPr>
              <a:t>Hadoop</a:t>
            </a:r>
            <a:r>
              <a:rPr lang="zh-CN" altLang="en-US" sz="1200" b="1" dirty="0">
                <a:solidFill>
                  <a:srgbClr val="7030A0"/>
                </a:solidFill>
                <a:latin typeface="+mn-ea"/>
              </a:rPr>
              <a:t>的</a:t>
            </a:r>
            <a:r>
              <a:rPr lang="en-US" altLang="zh-CN" sz="1200" b="1" dirty="0">
                <a:solidFill>
                  <a:srgbClr val="7030A0"/>
                </a:solidFill>
                <a:latin typeface="+mn-ea"/>
              </a:rPr>
              <a:t>MR</a:t>
            </a:r>
            <a:r>
              <a:rPr lang="zh-CN" altLang="en-US" sz="1200" b="1" dirty="0">
                <a:solidFill>
                  <a:srgbClr val="7030A0"/>
                </a:solidFill>
                <a:latin typeface="+mn-ea"/>
              </a:rPr>
              <a:t>操作基于进程，每次都会启动一个</a:t>
            </a:r>
            <a:r>
              <a:rPr lang="en-US" altLang="zh-CN" sz="1200" b="1" dirty="0">
                <a:solidFill>
                  <a:srgbClr val="7030A0"/>
                </a:solidFill>
                <a:latin typeface="+mn-ea"/>
              </a:rPr>
              <a:t>JVM</a:t>
            </a:r>
            <a:r>
              <a:rPr lang="zh-CN" altLang="en-US" sz="1200" b="1" dirty="0">
                <a:solidFill>
                  <a:srgbClr val="7030A0"/>
                </a:solidFill>
                <a:latin typeface="+mn-ea"/>
              </a:rPr>
              <a:t>；而</a:t>
            </a:r>
            <a:r>
              <a:rPr lang="en-US" altLang="zh-CN" sz="1200" b="1" dirty="0">
                <a:solidFill>
                  <a:srgbClr val="7030A0"/>
                </a:solidFill>
                <a:latin typeface="+mn-ea"/>
              </a:rPr>
              <a:t>Spark</a:t>
            </a:r>
            <a:r>
              <a:rPr lang="zh-CN" altLang="en-US" sz="1200" b="1" dirty="0">
                <a:solidFill>
                  <a:srgbClr val="7030A0"/>
                </a:solidFill>
                <a:latin typeface="+mn-ea"/>
              </a:rPr>
              <a:t>的</a:t>
            </a:r>
            <a:r>
              <a:rPr lang="en-US" altLang="zh-CN" sz="1200" b="1" dirty="0">
                <a:solidFill>
                  <a:srgbClr val="7030A0"/>
                </a:solidFill>
                <a:latin typeface="+mn-ea"/>
              </a:rPr>
              <a:t>MR</a:t>
            </a:r>
            <a:r>
              <a:rPr lang="zh-CN" altLang="en-US" sz="1200" b="1" dirty="0">
                <a:solidFill>
                  <a:srgbClr val="7030A0"/>
                </a:solidFill>
                <a:latin typeface="+mn-ea"/>
              </a:rPr>
              <a:t>基于线程，只需要在启动</a:t>
            </a:r>
            <a:r>
              <a:rPr lang="en-US" altLang="zh-CN" sz="1200" b="1" dirty="0">
                <a:solidFill>
                  <a:srgbClr val="7030A0"/>
                </a:solidFill>
                <a:latin typeface="+mn-ea"/>
              </a:rPr>
              <a:t>Executor</a:t>
            </a:r>
            <a:r>
              <a:rPr lang="zh-CN" altLang="en-US" sz="1200" b="1" dirty="0">
                <a:solidFill>
                  <a:srgbClr val="7030A0"/>
                </a:solidFill>
                <a:latin typeface="+mn-ea"/>
              </a:rPr>
              <a:t>的时候启动一次</a:t>
            </a:r>
            <a:r>
              <a:rPr lang="en-US" altLang="zh-CN" sz="1200" b="1" dirty="0">
                <a:solidFill>
                  <a:srgbClr val="7030A0"/>
                </a:solidFill>
                <a:latin typeface="+mn-ea"/>
              </a:rPr>
              <a:t>JVM</a:t>
            </a:r>
            <a:r>
              <a:rPr lang="zh-CN" altLang="en-US" sz="1200" b="1" dirty="0">
                <a:solidFill>
                  <a:srgbClr val="7030A0"/>
                </a:solidFill>
                <a:latin typeface="+mn-ea"/>
              </a:rPr>
              <a:t>。</a:t>
            </a:r>
            <a:endParaRPr lang="en-US" altLang="zh-CN" sz="1200" b="1" dirty="0">
              <a:solidFill>
                <a:srgbClr val="7030A0"/>
              </a:solidFill>
              <a:latin typeface="+mn-ea"/>
            </a:endParaRPr>
          </a:p>
        </p:txBody>
      </p:sp>
    </p:spTree>
    <p:extLst>
      <p:ext uri="{BB962C8B-B14F-4D97-AF65-F5344CB8AC3E}">
        <p14:creationId xmlns:p14="http://schemas.microsoft.com/office/powerpoint/2010/main" val="3310651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5"/>
                                        </p:tgtEl>
                                        <p:attrNameLst>
                                          <p:attrName>style.visibility</p:attrName>
                                        </p:attrNameLst>
                                      </p:cBhvr>
                                      <p:to>
                                        <p:strVal val="visible"/>
                                      </p:to>
                                    </p:set>
                                    <p:animEffect transition="in" filter="fade">
                                      <p:cBhvr>
                                        <p:cTn id="12" dur="500"/>
                                        <p:tgtEl>
                                          <p:spTgt spid="2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500"/>
                                        <p:tgtEl>
                                          <p:spTgt spid="1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5" grpId="0" animBg="1"/>
      <p:bldP spid="11" grpId="0"/>
      <p:bldP spid="13"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30">
            <a:extLst>
              <a:ext uri="{FF2B5EF4-FFF2-40B4-BE49-F238E27FC236}">
                <a16:creationId xmlns:a16="http://schemas.microsoft.com/office/drawing/2014/main" id="{591AF6E8-F55B-4D64-AAA9-2B2FCAEBA6DE}"/>
              </a:ext>
            </a:extLst>
          </p:cNvPr>
          <p:cNvSpPr/>
          <p:nvPr/>
        </p:nvSpPr>
        <p:spPr>
          <a:xfrm>
            <a:off x="0" y="60523"/>
            <a:ext cx="1994970" cy="307777"/>
          </a:xfrm>
          <a:prstGeom prst="rect">
            <a:avLst/>
          </a:prstGeom>
        </p:spPr>
        <p:txBody>
          <a:bodyPr wrap="none">
            <a:spAutoFit/>
          </a:bodyPr>
          <a:lstStyle/>
          <a:p>
            <a:r>
              <a:rPr lang="en-US" altLang="zh-CN" sz="1400" b="1" dirty="0"/>
              <a:t>PART TWO Spark</a:t>
            </a:r>
            <a:r>
              <a:rPr lang="zh-CN" altLang="en-US" sz="1400" b="1" dirty="0"/>
              <a:t>架构</a:t>
            </a:r>
          </a:p>
        </p:txBody>
      </p:sp>
      <p:sp>
        <p:nvSpPr>
          <p:cNvPr id="32" name="椭圆 31">
            <a:extLst>
              <a:ext uri="{FF2B5EF4-FFF2-40B4-BE49-F238E27FC236}">
                <a16:creationId xmlns:a16="http://schemas.microsoft.com/office/drawing/2014/main" id="{D76C08FA-BD22-4110-A814-B29F7614FB9E}"/>
              </a:ext>
            </a:extLst>
          </p:cNvPr>
          <p:cNvSpPr/>
          <p:nvPr/>
        </p:nvSpPr>
        <p:spPr>
          <a:xfrm>
            <a:off x="1929511" y="162793"/>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7" name="矩形 6">
            <a:extLst>
              <a:ext uri="{FF2B5EF4-FFF2-40B4-BE49-F238E27FC236}">
                <a16:creationId xmlns:a16="http://schemas.microsoft.com/office/drawing/2014/main" id="{78EFBF35-4A1C-4EF3-88BF-72E36E0D2D9D}"/>
              </a:ext>
            </a:extLst>
          </p:cNvPr>
          <p:cNvSpPr/>
          <p:nvPr/>
        </p:nvSpPr>
        <p:spPr>
          <a:xfrm>
            <a:off x="5142447" y="460158"/>
            <a:ext cx="1941750" cy="400110"/>
          </a:xfrm>
          <a:prstGeom prst="rect">
            <a:avLst/>
          </a:prstGeom>
        </p:spPr>
        <p:txBody>
          <a:bodyPr wrap="none">
            <a:spAutoFit/>
          </a:bodyPr>
          <a:lstStyle/>
          <a:p>
            <a:r>
              <a:rPr lang="en-US" altLang="zh-CN" sz="2000" b="1" dirty="0">
                <a:latin typeface="+mn-ea"/>
              </a:rPr>
              <a:t>Spark</a:t>
            </a:r>
            <a:r>
              <a:rPr lang="zh-CN" altLang="en-US" sz="2000" b="1" dirty="0">
                <a:latin typeface="+mn-ea"/>
              </a:rPr>
              <a:t>运行架构</a:t>
            </a:r>
          </a:p>
        </p:txBody>
      </p:sp>
      <p:pic>
        <p:nvPicPr>
          <p:cNvPr id="12" name="图片 7">
            <a:extLst>
              <a:ext uri="{FF2B5EF4-FFF2-40B4-BE49-F238E27FC236}">
                <a16:creationId xmlns:a16="http://schemas.microsoft.com/office/drawing/2014/main" id="{3E47276A-49F2-4502-9368-FF32C7BB660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0251" y="1694360"/>
            <a:ext cx="6921879" cy="3767543"/>
          </a:xfrm>
          <a:prstGeom prst="rect">
            <a:avLst/>
          </a:prstGeom>
          <a:noFill/>
          <a:ln>
            <a:noFill/>
          </a:ln>
        </p:spPr>
      </p:pic>
      <p:sp>
        <p:nvSpPr>
          <p:cNvPr id="13" name="矩形 12">
            <a:extLst>
              <a:ext uri="{FF2B5EF4-FFF2-40B4-BE49-F238E27FC236}">
                <a16:creationId xmlns:a16="http://schemas.microsoft.com/office/drawing/2014/main" id="{042C686D-EF33-4422-8699-B0FF7653A11B}"/>
              </a:ext>
            </a:extLst>
          </p:cNvPr>
          <p:cNvSpPr/>
          <p:nvPr/>
        </p:nvSpPr>
        <p:spPr>
          <a:xfrm>
            <a:off x="5117240" y="1578630"/>
            <a:ext cx="2255780" cy="753220"/>
          </a:xfrm>
          <a:prstGeom prst="rect">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latin typeface="+mn-ea"/>
              </a:rPr>
              <a:t>Cluster Manager</a:t>
            </a:r>
            <a:r>
              <a:rPr lang="zh-CN" altLang="en-US" sz="1600" b="1" dirty="0">
                <a:latin typeface="+mn-ea"/>
              </a:rPr>
              <a:t>：</a:t>
            </a:r>
            <a:r>
              <a:rPr lang="zh-CN" altLang="en-US" sz="1600" dirty="0"/>
              <a:t>管理集群资源</a:t>
            </a:r>
          </a:p>
        </p:txBody>
      </p:sp>
      <p:sp>
        <p:nvSpPr>
          <p:cNvPr id="14" name="箭头: 下 13">
            <a:extLst>
              <a:ext uri="{FF2B5EF4-FFF2-40B4-BE49-F238E27FC236}">
                <a16:creationId xmlns:a16="http://schemas.microsoft.com/office/drawing/2014/main" id="{0C6D3E78-1C7B-4824-8525-682CD83B197E}"/>
              </a:ext>
            </a:extLst>
          </p:cNvPr>
          <p:cNvSpPr/>
          <p:nvPr/>
        </p:nvSpPr>
        <p:spPr>
          <a:xfrm rot="10800000">
            <a:off x="6095999" y="2482068"/>
            <a:ext cx="298262" cy="326241"/>
          </a:xfrm>
          <a:prstGeom prst="downArrow">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53EDA46A-3214-45A3-9434-4403B5A7F745}"/>
              </a:ext>
            </a:extLst>
          </p:cNvPr>
          <p:cNvSpPr/>
          <p:nvPr/>
        </p:nvSpPr>
        <p:spPr>
          <a:xfrm>
            <a:off x="37434" y="2248892"/>
            <a:ext cx="2418172" cy="1118834"/>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25000"/>
              </a:lnSpc>
            </a:pPr>
            <a:r>
              <a:rPr lang="en-US" altLang="zh-CN" sz="1600" b="1" dirty="0">
                <a:latin typeface="+mn-ea"/>
              </a:rPr>
              <a:t>Driver Program</a:t>
            </a:r>
            <a:r>
              <a:rPr lang="zh-CN" altLang="en-US" sz="1600" b="1" dirty="0">
                <a:latin typeface="+mn-ea"/>
              </a:rPr>
              <a:t>：</a:t>
            </a:r>
            <a:r>
              <a:rPr lang="zh-CN" altLang="en-US" sz="1600" dirty="0">
                <a:latin typeface="+mn-ea"/>
              </a:rPr>
              <a:t>运行应用程序</a:t>
            </a:r>
            <a:r>
              <a:rPr lang="en-US" altLang="zh-CN" sz="1600" dirty="0">
                <a:latin typeface="+mn-ea"/>
              </a:rPr>
              <a:t>main</a:t>
            </a:r>
            <a:r>
              <a:rPr lang="zh-CN" altLang="en-US" sz="1600" dirty="0">
                <a:latin typeface="+mn-ea"/>
              </a:rPr>
              <a:t>函数并创建</a:t>
            </a:r>
            <a:r>
              <a:rPr lang="en-US" altLang="zh-CN" sz="1600" dirty="0" err="1">
                <a:latin typeface="+mn-ea"/>
              </a:rPr>
              <a:t>SparkContext</a:t>
            </a:r>
            <a:r>
              <a:rPr lang="zh-CN" altLang="en-US" sz="1600" dirty="0">
                <a:latin typeface="+mn-ea"/>
              </a:rPr>
              <a:t>的进程。</a:t>
            </a:r>
          </a:p>
        </p:txBody>
      </p:sp>
      <p:sp>
        <p:nvSpPr>
          <p:cNvPr id="21" name="矩形 20">
            <a:extLst>
              <a:ext uri="{FF2B5EF4-FFF2-40B4-BE49-F238E27FC236}">
                <a16:creationId xmlns:a16="http://schemas.microsoft.com/office/drawing/2014/main" id="{AC6EB4CA-C90F-43D6-9F6F-C30440770090}"/>
              </a:ext>
            </a:extLst>
          </p:cNvPr>
          <p:cNvSpPr/>
          <p:nvPr/>
        </p:nvSpPr>
        <p:spPr>
          <a:xfrm>
            <a:off x="10273124" y="1679008"/>
            <a:ext cx="1781581" cy="966181"/>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latin typeface="+mn-ea"/>
              </a:rPr>
              <a:t>Worker Node</a:t>
            </a:r>
            <a:r>
              <a:rPr lang="zh-CN" altLang="en-US" sz="1600" b="1" dirty="0">
                <a:latin typeface="+mn-ea"/>
              </a:rPr>
              <a:t>：</a:t>
            </a:r>
            <a:r>
              <a:rPr lang="zh-CN" altLang="en-US" sz="1600" dirty="0"/>
              <a:t>每个应用的任务控制节点</a:t>
            </a:r>
          </a:p>
        </p:txBody>
      </p:sp>
      <p:sp>
        <p:nvSpPr>
          <p:cNvPr id="22" name="箭头: 下 21">
            <a:extLst>
              <a:ext uri="{FF2B5EF4-FFF2-40B4-BE49-F238E27FC236}">
                <a16:creationId xmlns:a16="http://schemas.microsoft.com/office/drawing/2014/main" id="{56CF8D89-E909-4E64-945D-0EC7FEAA692E}"/>
              </a:ext>
            </a:extLst>
          </p:cNvPr>
          <p:cNvSpPr/>
          <p:nvPr/>
        </p:nvSpPr>
        <p:spPr>
          <a:xfrm rot="5400000">
            <a:off x="2520626" y="2620691"/>
            <a:ext cx="298262" cy="326241"/>
          </a:xfrm>
          <a:prstGeom prst="downArrow">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箭头: 下 22">
            <a:extLst>
              <a:ext uri="{FF2B5EF4-FFF2-40B4-BE49-F238E27FC236}">
                <a16:creationId xmlns:a16="http://schemas.microsoft.com/office/drawing/2014/main" id="{4410A534-E753-4AED-96B7-02291EAEDC82}"/>
              </a:ext>
            </a:extLst>
          </p:cNvPr>
          <p:cNvSpPr/>
          <p:nvPr/>
        </p:nvSpPr>
        <p:spPr>
          <a:xfrm rot="16200000">
            <a:off x="9866126" y="1981350"/>
            <a:ext cx="298262" cy="326241"/>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箭头: 下 23">
            <a:extLst>
              <a:ext uri="{FF2B5EF4-FFF2-40B4-BE49-F238E27FC236}">
                <a16:creationId xmlns:a16="http://schemas.microsoft.com/office/drawing/2014/main" id="{4ADB50F0-F420-4D79-8E8A-9E6E9C1F1A00}"/>
              </a:ext>
            </a:extLst>
          </p:cNvPr>
          <p:cNvSpPr/>
          <p:nvPr/>
        </p:nvSpPr>
        <p:spPr>
          <a:xfrm rot="3059257">
            <a:off x="7100716" y="3959521"/>
            <a:ext cx="298262" cy="326241"/>
          </a:xfrm>
          <a:prstGeom prst="down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D94F1960-B3D9-4A1C-ADD5-FEB2732FB65F}"/>
              </a:ext>
            </a:extLst>
          </p:cNvPr>
          <p:cNvSpPr/>
          <p:nvPr/>
        </p:nvSpPr>
        <p:spPr>
          <a:xfrm>
            <a:off x="4940301" y="4076182"/>
            <a:ext cx="2088924" cy="1067288"/>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latin typeface="+mn-ea"/>
              </a:rPr>
              <a:t>Executor</a:t>
            </a:r>
            <a:r>
              <a:rPr lang="zh-CN" altLang="en-US" sz="1600" b="1" dirty="0">
                <a:latin typeface="+mn-ea"/>
              </a:rPr>
              <a:t>：</a:t>
            </a:r>
            <a:r>
              <a:rPr lang="zh-CN" altLang="en-US" sz="1600" dirty="0"/>
              <a:t>每个工作节点上负责具体任务的执行进程</a:t>
            </a:r>
          </a:p>
        </p:txBody>
      </p:sp>
      <p:sp>
        <p:nvSpPr>
          <p:cNvPr id="15" name="箭头: 下 14">
            <a:extLst>
              <a:ext uri="{FF2B5EF4-FFF2-40B4-BE49-F238E27FC236}">
                <a16:creationId xmlns:a16="http://schemas.microsoft.com/office/drawing/2014/main" id="{AB067DC0-77C2-4D21-BA47-80D0F5B40AB4}"/>
              </a:ext>
            </a:extLst>
          </p:cNvPr>
          <p:cNvSpPr/>
          <p:nvPr/>
        </p:nvSpPr>
        <p:spPr>
          <a:xfrm>
            <a:off x="3350937" y="3558834"/>
            <a:ext cx="298262" cy="326241"/>
          </a:xfrm>
          <a:prstGeom prst="downArrow">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a:extLst>
              <a:ext uri="{FF2B5EF4-FFF2-40B4-BE49-F238E27FC236}">
                <a16:creationId xmlns:a16="http://schemas.microsoft.com/office/drawing/2014/main" id="{6BE15D3D-0C58-4727-BB27-310374AEE1F6}"/>
              </a:ext>
            </a:extLst>
          </p:cNvPr>
          <p:cNvSpPr/>
          <p:nvPr/>
        </p:nvSpPr>
        <p:spPr>
          <a:xfrm>
            <a:off x="2455606" y="4076182"/>
            <a:ext cx="2088924" cy="1067288"/>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sz="1600" b="1" dirty="0">
                <a:latin typeface="+mn-ea"/>
              </a:rPr>
              <a:t>Spark Context</a:t>
            </a:r>
            <a:r>
              <a:rPr lang="zh-CN" altLang="en-US" sz="1600" b="1" dirty="0">
                <a:latin typeface="+mn-ea"/>
              </a:rPr>
              <a:t>：在这里代表用户的应用程序</a:t>
            </a:r>
            <a:endParaRPr lang="zh-CN" altLang="en-US" sz="1600" dirty="0"/>
          </a:p>
        </p:txBody>
      </p:sp>
    </p:spTree>
    <p:extLst>
      <p:ext uri="{BB962C8B-B14F-4D97-AF65-F5344CB8AC3E}">
        <p14:creationId xmlns:p14="http://schemas.microsoft.com/office/powerpoint/2010/main" val="42419788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animEffect transition="in" filter="fade">
                                      <p:cBhvr>
                                        <p:cTn id="23" dur="500"/>
                                        <p:tgtEl>
                                          <p:spTgt spid="1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fade">
                                      <p:cBhvr>
                                        <p:cTn id="28" dur="500"/>
                                        <p:tgtEl>
                                          <p:spTgt spid="1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23"/>
                                        </p:tgtEl>
                                        <p:attrNameLst>
                                          <p:attrName>style.visibility</p:attrName>
                                        </p:attrNameLst>
                                      </p:cBhvr>
                                      <p:to>
                                        <p:strVal val="visible"/>
                                      </p:to>
                                    </p:set>
                                    <p:animEffect transition="in" filter="fade">
                                      <p:cBhvr>
                                        <p:cTn id="36" dur="500"/>
                                        <p:tgtEl>
                                          <p:spTgt spid="2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1"/>
                                        </p:tgtEl>
                                        <p:attrNameLst>
                                          <p:attrName>style.visibility</p:attrName>
                                        </p:attrNameLst>
                                      </p:cBhvr>
                                      <p:to>
                                        <p:strVal val="visible"/>
                                      </p:to>
                                    </p:set>
                                    <p:animEffect transition="in" filter="fade">
                                      <p:cBhvr>
                                        <p:cTn id="39" dur="500"/>
                                        <p:tgtEl>
                                          <p:spTgt spid="21"/>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9" grpId="0" animBg="1"/>
      <p:bldP spid="21" grpId="0" animBg="1"/>
      <p:bldP spid="22" grpId="0" animBg="1"/>
      <p:bldP spid="23" grpId="0" animBg="1"/>
      <p:bldP spid="24" grpId="0" animBg="1"/>
      <p:bldP spid="25" grpId="0" animBg="1"/>
      <p:bldP spid="15" grpId="0" animBg="1"/>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994970" cy="307777"/>
          </a:xfrm>
          <a:prstGeom prst="rect">
            <a:avLst/>
          </a:prstGeom>
        </p:spPr>
        <p:txBody>
          <a:bodyPr wrap="none">
            <a:spAutoFit/>
          </a:bodyPr>
          <a:lstStyle/>
          <a:p>
            <a:r>
              <a:rPr lang="en-US" altLang="zh-CN" sz="1400" b="1" dirty="0"/>
              <a:t>PART TWO Spark</a:t>
            </a:r>
            <a:r>
              <a:rPr lang="zh-CN" altLang="en-US" sz="1400" b="1" dirty="0"/>
              <a:t>架构</a:t>
            </a:r>
          </a:p>
        </p:txBody>
      </p:sp>
      <p:sp>
        <p:nvSpPr>
          <p:cNvPr id="3" name="椭圆 2"/>
          <p:cNvSpPr/>
          <p:nvPr/>
        </p:nvSpPr>
        <p:spPr>
          <a:xfrm>
            <a:off x="1956315"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9" name="矩形 8">
            <a:extLst>
              <a:ext uri="{FF2B5EF4-FFF2-40B4-BE49-F238E27FC236}">
                <a16:creationId xmlns:a16="http://schemas.microsoft.com/office/drawing/2014/main" id="{7658F39B-5258-433D-AE0D-82FF36360C57}"/>
              </a:ext>
            </a:extLst>
          </p:cNvPr>
          <p:cNvSpPr/>
          <p:nvPr/>
        </p:nvSpPr>
        <p:spPr>
          <a:xfrm>
            <a:off x="131218" y="972752"/>
            <a:ext cx="11929563" cy="3982837"/>
          </a:xfrm>
          <a:prstGeom prst="rect">
            <a:avLst/>
          </a:prstGeom>
          <a:solidFill>
            <a:schemeClr val="bg1"/>
          </a:solid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2BA4570C-EAD5-4389-946C-56193132FD6D}"/>
              </a:ext>
            </a:extLst>
          </p:cNvPr>
          <p:cNvSpPr txBox="1"/>
          <p:nvPr/>
        </p:nvSpPr>
        <p:spPr>
          <a:xfrm>
            <a:off x="224304" y="1059474"/>
            <a:ext cx="3313597" cy="679801"/>
          </a:xfrm>
          <a:prstGeom prst="rect">
            <a:avLst/>
          </a:prstGeom>
          <a:noFill/>
        </p:spPr>
        <p:txBody>
          <a:bodyPr wrap="square" rtlCol="0">
            <a:spAutoFit/>
          </a:bodyPr>
          <a:lstStyle/>
          <a:p>
            <a:pPr>
              <a:lnSpc>
                <a:spcPct val="125000"/>
              </a:lnSpc>
            </a:pPr>
            <a:r>
              <a:rPr lang="en-US" altLang="zh-CN" sz="1600" b="1" dirty="0">
                <a:latin typeface="+mn-ea"/>
                <a:cs typeface="Times New Roman" panose="02020603050405020304" pitchFamily="18" charset="0"/>
              </a:rPr>
              <a:t>Application</a:t>
            </a:r>
            <a:r>
              <a:rPr lang="zh-CN" altLang="en-US" sz="1600" b="1" dirty="0">
                <a:latin typeface="+mn-ea"/>
                <a:cs typeface="Times New Roman" panose="02020603050405020304" pitchFamily="18" charset="0"/>
              </a:rPr>
              <a:t>：用户编写的</a:t>
            </a:r>
            <a:r>
              <a:rPr lang="en-US" altLang="zh-CN" sz="1600" b="1" dirty="0">
                <a:latin typeface="+mn-ea"/>
                <a:cs typeface="Times New Roman" panose="02020603050405020304" pitchFamily="18" charset="0"/>
              </a:rPr>
              <a:t>Spark</a:t>
            </a:r>
            <a:r>
              <a:rPr lang="zh-CN" altLang="en-US" sz="1600" b="1" dirty="0">
                <a:latin typeface="+mn-ea"/>
                <a:cs typeface="Times New Roman" panose="02020603050405020304" pitchFamily="18" charset="0"/>
              </a:rPr>
              <a:t>应用程序</a:t>
            </a:r>
            <a:endParaRPr lang="en-US" altLang="zh-CN" sz="1600" b="1" dirty="0">
              <a:latin typeface="+mn-ea"/>
              <a:cs typeface="Times New Roman" panose="02020603050405020304" pitchFamily="18" charset="0"/>
            </a:endParaRPr>
          </a:p>
        </p:txBody>
      </p:sp>
      <p:sp>
        <p:nvSpPr>
          <p:cNvPr id="11" name="矩形 10">
            <a:extLst>
              <a:ext uri="{FF2B5EF4-FFF2-40B4-BE49-F238E27FC236}">
                <a16:creationId xmlns:a16="http://schemas.microsoft.com/office/drawing/2014/main" id="{23CDFC88-E62B-4BAE-9C79-A8CE787ECD0C}"/>
              </a:ext>
            </a:extLst>
          </p:cNvPr>
          <p:cNvSpPr/>
          <p:nvPr/>
        </p:nvSpPr>
        <p:spPr>
          <a:xfrm>
            <a:off x="264680" y="3731680"/>
            <a:ext cx="3273222" cy="763735"/>
          </a:xfrm>
          <a:prstGeom prst="rect">
            <a:avLst/>
          </a:prstGeom>
        </p:spPr>
        <p:txBody>
          <a:bodyPr wrap="square">
            <a:spAutoFit/>
          </a:bodyPr>
          <a:lstStyle/>
          <a:p>
            <a:pPr>
              <a:lnSpc>
                <a:spcPct val="125000"/>
              </a:lnSpc>
              <a:buFont typeface="Arial" panose="020B0604020202020204" pitchFamily="34" charset="0"/>
              <a:buChar char="•"/>
            </a:pPr>
            <a:r>
              <a:rPr lang="zh-CN" altLang="zh-CN" sz="1200" b="1" dirty="0">
                <a:solidFill>
                  <a:srgbClr val="7030A0"/>
                </a:solidFill>
                <a:latin typeface="+mn-ea"/>
              </a:rPr>
              <a:t>一个</a:t>
            </a:r>
            <a:r>
              <a:rPr lang="zh-CN" altLang="en-US" sz="1200" b="1" dirty="0">
                <a:solidFill>
                  <a:srgbClr val="7030A0"/>
                </a:solidFill>
                <a:latin typeface="+mn-ea"/>
              </a:rPr>
              <a:t>应用</a:t>
            </a:r>
            <a:r>
              <a:rPr lang="zh-CN" altLang="zh-CN" sz="1200" b="1" dirty="0">
                <a:solidFill>
                  <a:srgbClr val="7030A0"/>
                </a:solidFill>
                <a:latin typeface="+mn-ea"/>
              </a:rPr>
              <a:t>由一个</a:t>
            </a:r>
            <a:r>
              <a:rPr lang="en-US" altLang="zh-CN" sz="1200" b="1" dirty="0">
                <a:solidFill>
                  <a:srgbClr val="7030A0"/>
                </a:solidFill>
                <a:latin typeface="+mn-ea"/>
              </a:rPr>
              <a:t>Driver</a:t>
            </a:r>
            <a:r>
              <a:rPr lang="zh-CN" altLang="zh-CN" sz="1200" b="1" dirty="0">
                <a:solidFill>
                  <a:srgbClr val="7030A0"/>
                </a:solidFill>
                <a:latin typeface="+mn-ea"/>
              </a:rPr>
              <a:t>和若干个</a:t>
            </a:r>
            <a:r>
              <a:rPr lang="zh-CN" altLang="en-US" sz="1200" b="1" dirty="0">
                <a:solidFill>
                  <a:srgbClr val="7030A0"/>
                </a:solidFill>
                <a:latin typeface="+mn-ea"/>
              </a:rPr>
              <a:t>作业</a:t>
            </a:r>
            <a:r>
              <a:rPr lang="zh-CN" altLang="zh-CN" sz="1200" b="1" dirty="0">
                <a:solidFill>
                  <a:srgbClr val="7030A0"/>
                </a:solidFill>
                <a:latin typeface="+mn-ea"/>
              </a:rPr>
              <a:t>构成</a:t>
            </a:r>
            <a:r>
              <a:rPr lang="zh-CN" altLang="en-US" sz="1200" b="1" dirty="0">
                <a:solidFill>
                  <a:srgbClr val="7030A0"/>
                </a:solidFill>
                <a:latin typeface="+mn-ea"/>
              </a:rPr>
              <a:t>；</a:t>
            </a:r>
            <a:endParaRPr lang="en-US" altLang="zh-CN" sz="1200" b="1" dirty="0">
              <a:solidFill>
                <a:srgbClr val="7030A0"/>
              </a:solidFill>
              <a:latin typeface="+mn-ea"/>
            </a:endParaRPr>
          </a:p>
          <a:p>
            <a:pPr>
              <a:lnSpc>
                <a:spcPct val="125000"/>
              </a:lnSpc>
              <a:buFont typeface="Arial" panose="020B0604020202020204" pitchFamily="34" charset="0"/>
              <a:buChar char="•"/>
            </a:pPr>
            <a:r>
              <a:rPr lang="zh-CN" altLang="zh-CN" sz="1200" b="1" dirty="0">
                <a:solidFill>
                  <a:srgbClr val="7030A0"/>
                </a:solidFill>
                <a:latin typeface="+mn-ea"/>
              </a:rPr>
              <a:t>一个</a:t>
            </a:r>
            <a:r>
              <a:rPr lang="zh-CN" altLang="en-US" sz="1200" b="1" dirty="0">
                <a:solidFill>
                  <a:srgbClr val="7030A0"/>
                </a:solidFill>
                <a:latin typeface="+mn-ea"/>
              </a:rPr>
              <a:t>作业</a:t>
            </a:r>
            <a:r>
              <a:rPr lang="zh-CN" altLang="zh-CN" sz="1200" b="1" dirty="0">
                <a:solidFill>
                  <a:srgbClr val="7030A0"/>
                </a:solidFill>
                <a:latin typeface="+mn-ea"/>
              </a:rPr>
              <a:t>由多个</a:t>
            </a:r>
            <a:r>
              <a:rPr lang="zh-CN" altLang="en-US" sz="1200" b="1" dirty="0">
                <a:solidFill>
                  <a:srgbClr val="7030A0"/>
                </a:solidFill>
                <a:latin typeface="+mn-ea"/>
              </a:rPr>
              <a:t>阶段</a:t>
            </a:r>
            <a:r>
              <a:rPr lang="zh-CN" altLang="zh-CN" sz="1200" b="1" dirty="0">
                <a:solidFill>
                  <a:srgbClr val="7030A0"/>
                </a:solidFill>
                <a:latin typeface="+mn-ea"/>
              </a:rPr>
              <a:t>构成</a:t>
            </a:r>
            <a:r>
              <a:rPr lang="zh-CN" altLang="en-US" sz="1200" b="1" dirty="0">
                <a:solidFill>
                  <a:srgbClr val="7030A0"/>
                </a:solidFill>
                <a:latin typeface="+mn-ea"/>
              </a:rPr>
              <a:t>；</a:t>
            </a:r>
            <a:endParaRPr lang="en-US" altLang="zh-CN" sz="1200" b="1" dirty="0">
              <a:solidFill>
                <a:srgbClr val="7030A0"/>
              </a:solidFill>
              <a:latin typeface="+mn-ea"/>
            </a:endParaRPr>
          </a:p>
          <a:p>
            <a:pPr>
              <a:lnSpc>
                <a:spcPct val="125000"/>
              </a:lnSpc>
              <a:buFont typeface="Arial" panose="020B0604020202020204" pitchFamily="34" charset="0"/>
              <a:buChar char="•"/>
            </a:pPr>
            <a:r>
              <a:rPr lang="zh-CN" altLang="zh-CN" sz="1200" b="1" dirty="0">
                <a:solidFill>
                  <a:srgbClr val="7030A0"/>
                </a:solidFill>
                <a:latin typeface="+mn-ea"/>
              </a:rPr>
              <a:t>一个</a:t>
            </a:r>
            <a:r>
              <a:rPr lang="zh-CN" altLang="en-US" sz="1200" b="1" dirty="0">
                <a:solidFill>
                  <a:srgbClr val="7030A0"/>
                </a:solidFill>
                <a:latin typeface="+mn-ea"/>
              </a:rPr>
              <a:t>阶段</a:t>
            </a:r>
            <a:r>
              <a:rPr lang="zh-CN" altLang="zh-CN" sz="1200" b="1" dirty="0">
                <a:solidFill>
                  <a:srgbClr val="7030A0"/>
                </a:solidFill>
                <a:latin typeface="+mn-ea"/>
              </a:rPr>
              <a:t>由多个没有</a:t>
            </a:r>
            <a:r>
              <a:rPr lang="en-US" altLang="zh-CN" sz="1200" b="1" dirty="0">
                <a:solidFill>
                  <a:srgbClr val="7030A0"/>
                </a:solidFill>
                <a:latin typeface="+mn-ea"/>
              </a:rPr>
              <a:t>Shuffle</a:t>
            </a:r>
            <a:r>
              <a:rPr lang="zh-CN" altLang="zh-CN" sz="1200" b="1" dirty="0">
                <a:solidFill>
                  <a:srgbClr val="7030A0"/>
                </a:solidFill>
                <a:latin typeface="+mn-ea"/>
              </a:rPr>
              <a:t>关系的</a:t>
            </a:r>
            <a:r>
              <a:rPr lang="zh-CN" altLang="en-US" sz="1200" b="1" dirty="0">
                <a:solidFill>
                  <a:srgbClr val="7030A0"/>
                </a:solidFill>
                <a:latin typeface="+mn-ea"/>
              </a:rPr>
              <a:t>任务</a:t>
            </a:r>
            <a:r>
              <a:rPr lang="zh-CN" altLang="zh-CN" sz="1200" b="1" dirty="0">
                <a:solidFill>
                  <a:srgbClr val="7030A0"/>
                </a:solidFill>
                <a:latin typeface="+mn-ea"/>
              </a:rPr>
              <a:t>组成</a:t>
            </a:r>
            <a:endParaRPr lang="en-US" altLang="zh-CN" sz="1200" b="1" dirty="0">
              <a:solidFill>
                <a:srgbClr val="7030A0"/>
              </a:solidFill>
              <a:latin typeface="+mn-ea"/>
            </a:endParaRPr>
          </a:p>
        </p:txBody>
      </p:sp>
      <p:sp>
        <p:nvSpPr>
          <p:cNvPr id="12" name="流程图: 可选过程 11">
            <a:extLst>
              <a:ext uri="{FF2B5EF4-FFF2-40B4-BE49-F238E27FC236}">
                <a16:creationId xmlns:a16="http://schemas.microsoft.com/office/drawing/2014/main" id="{9272B9FA-7CFF-4CC9-94A6-97C354E3DC9A}"/>
              </a:ext>
            </a:extLst>
          </p:cNvPr>
          <p:cNvSpPr/>
          <p:nvPr/>
        </p:nvSpPr>
        <p:spPr>
          <a:xfrm>
            <a:off x="976106" y="2095132"/>
            <a:ext cx="1899659" cy="1252300"/>
          </a:xfrm>
          <a:prstGeom prst="flowChartAlternateProcess">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5000"/>
              </a:lnSpc>
            </a:pPr>
            <a:r>
              <a:rPr lang="en-US" altLang="zh-CN" b="1" dirty="0">
                <a:latin typeface="+mn-ea"/>
              </a:rPr>
              <a:t>Driver</a:t>
            </a:r>
            <a:r>
              <a:rPr lang="zh-CN" altLang="en-US" b="1" dirty="0">
                <a:latin typeface="+mn-ea"/>
              </a:rPr>
              <a:t>：</a:t>
            </a:r>
            <a:r>
              <a:rPr lang="zh-CN" altLang="en-US" dirty="0"/>
              <a:t>每个应用的任务控制节点</a:t>
            </a:r>
          </a:p>
        </p:txBody>
      </p:sp>
      <p:sp>
        <p:nvSpPr>
          <p:cNvPr id="13" name="流程图: 预定义过程 12">
            <a:extLst>
              <a:ext uri="{FF2B5EF4-FFF2-40B4-BE49-F238E27FC236}">
                <a16:creationId xmlns:a16="http://schemas.microsoft.com/office/drawing/2014/main" id="{9CDA9AD8-616E-4D8A-AE50-84A7CC23BCA8}"/>
              </a:ext>
            </a:extLst>
          </p:cNvPr>
          <p:cNvSpPr/>
          <p:nvPr/>
        </p:nvSpPr>
        <p:spPr>
          <a:xfrm>
            <a:off x="3777410" y="1160878"/>
            <a:ext cx="8081490" cy="1542347"/>
          </a:xfrm>
          <a:prstGeom prst="flowChartPredefinedProces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n-ea"/>
            </a:endParaRPr>
          </a:p>
        </p:txBody>
      </p:sp>
      <p:sp>
        <p:nvSpPr>
          <p:cNvPr id="14" name="文本框 13">
            <a:extLst>
              <a:ext uri="{FF2B5EF4-FFF2-40B4-BE49-F238E27FC236}">
                <a16:creationId xmlns:a16="http://schemas.microsoft.com/office/drawing/2014/main" id="{C805122F-4370-45EA-97B1-78887F0D7589}"/>
              </a:ext>
            </a:extLst>
          </p:cNvPr>
          <p:cNvSpPr txBox="1"/>
          <p:nvPr/>
        </p:nvSpPr>
        <p:spPr>
          <a:xfrm>
            <a:off x="4152103" y="1516551"/>
            <a:ext cx="3253254" cy="923330"/>
          </a:xfrm>
          <a:prstGeom prst="rect">
            <a:avLst/>
          </a:prstGeom>
          <a:noFill/>
        </p:spPr>
        <p:txBody>
          <a:bodyPr wrap="square" rtlCol="0">
            <a:spAutoFit/>
          </a:bodyPr>
          <a:lstStyle/>
          <a:p>
            <a:r>
              <a:rPr lang="en-US" altLang="zh-CN" b="1" dirty="0">
                <a:solidFill>
                  <a:schemeClr val="bg1">
                    <a:lumMod val="95000"/>
                  </a:schemeClr>
                </a:solidFill>
                <a:latin typeface="+mn-ea"/>
              </a:rPr>
              <a:t>Job</a:t>
            </a:r>
            <a:r>
              <a:rPr lang="zh-CN" altLang="en-US" b="1" dirty="0">
                <a:solidFill>
                  <a:schemeClr val="bg1">
                    <a:lumMod val="95000"/>
                  </a:schemeClr>
                </a:solidFill>
                <a:latin typeface="+mn-ea"/>
              </a:rPr>
              <a:t>：</a:t>
            </a:r>
            <a:r>
              <a:rPr lang="zh-CN" altLang="zh-CN" b="1" dirty="0">
                <a:solidFill>
                  <a:schemeClr val="bg1">
                    <a:lumMod val="95000"/>
                  </a:schemeClr>
                </a:solidFill>
                <a:latin typeface="+mn-ea"/>
              </a:rPr>
              <a:t>一个</a:t>
            </a:r>
            <a:r>
              <a:rPr lang="zh-CN" altLang="en-US" b="1" dirty="0">
                <a:solidFill>
                  <a:schemeClr val="bg1">
                    <a:lumMod val="95000"/>
                  </a:schemeClr>
                </a:solidFill>
                <a:latin typeface="+mn-ea"/>
              </a:rPr>
              <a:t>作业</a:t>
            </a:r>
            <a:r>
              <a:rPr lang="zh-CN" altLang="zh-CN" b="1" dirty="0">
                <a:solidFill>
                  <a:schemeClr val="bg1">
                    <a:lumMod val="95000"/>
                  </a:schemeClr>
                </a:solidFill>
                <a:latin typeface="+mn-ea"/>
              </a:rPr>
              <a:t>包含多个</a:t>
            </a:r>
            <a:r>
              <a:rPr lang="en-US" altLang="zh-CN" b="1" dirty="0">
                <a:solidFill>
                  <a:schemeClr val="bg1">
                    <a:lumMod val="95000"/>
                  </a:schemeClr>
                </a:solidFill>
                <a:latin typeface="+mn-ea"/>
              </a:rPr>
              <a:t>RDD</a:t>
            </a:r>
            <a:r>
              <a:rPr lang="zh-CN" altLang="zh-CN" b="1" dirty="0">
                <a:solidFill>
                  <a:schemeClr val="bg1">
                    <a:lumMod val="95000"/>
                  </a:schemeClr>
                </a:solidFill>
                <a:latin typeface="+mn-ea"/>
              </a:rPr>
              <a:t>及作用于相应</a:t>
            </a:r>
            <a:r>
              <a:rPr lang="en-US" altLang="zh-CN" b="1" dirty="0">
                <a:solidFill>
                  <a:schemeClr val="bg1">
                    <a:lumMod val="95000"/>
                  </a:schemeClr>
                </a:solidFill>
                <a:latin typeface="+mn-ea"/>
              </a:rPr>
              <a:t>RDD</a:t>
            </a:r>
            <a:r>
              <a:rPr lang="zh-CN" altLang="zh-CN" b="1" dirty="0">
                <a:solidFill>
                  <a:schemeClr val="bg1">
                    <a:lumMod val="95000"/>
                  </a:schemeClr>
                </a:solidFill>
                <a:latin typeface="+mn-ea"/>
              </a:rPr>
              <a:t>上的各种操作</a:t>
            </a:r>
            <a:endParaRPr lang="zh-CN" altLang="en-US" b="1" dirty="0">
              <a:solidFill>
                <a:schemeClr val="bg1">
                  <a:lumMod val="95000"/>
                </a:schemeClr>
              </a:solidFill>
              <a:latin typeface="+mn-ea"/>
            </a:endParaRPr>
          </a:p>
        </p:txBody>
      </p:sp>
      <p:sp>
        <p:nvSpPr>
          <p:cNvPr id="15" name="流程图: 预定义过程 14">
            <a:extLst>
              <a:ext uri="{FF2B5EF4-FFF2-40B4-BE49-F238E27FC236}">
                <a16:creationId xmlns:a16="http://schemas.microsoft.com/office/drawing/2014/main" id="{A54B30A6-A868-4976-BEC4-9B4DED1837D9}"/>
              </a:ext>
            </a:extLst>
          </p:cNvPr>
          <p:cNvSpPr/>
          <p:nvPr/>
        </p:nvSpPr>
        <p:spPr>
          <a:xfrm>
            <a:off x="3777410" y="3163982"/>
            <a:ext cx="8081490" cy="1542346"/>
          </a:xfrm>
          <a:prstGeom prst="flowChartPredefinedProcess">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n-ea"/>
            </a:endParaRPr>
          </a:p>
        </p:txBody>
      </p:sp>
      <p:sp>
        <p:nvSpPr>
          <p:cNvPr id="16" name="流程图: 文档 15">
            <a:extLst>
              <a:ext uri="{FF2B5EF4-FFF2-40B4-BE49-F238E27FC236}">
                <a16:creationId xmlns:a16="http://schemas.microsoft.com/office/drawing/2014/main" id="{E5BA3496-4C94-4083-AFCE-2A5986A31123}"/>
              </a:ext>
            </a:extLst>
          </p:cNvPr>
          <p:cNvSpPr/>
          <p:nvPr/>
        </p:nvSpPr>
        <p:spPr>
          <a:xfrm flipH="1">
            <a:off x="8122955" y="1262591"/>
            <a:ext cx="3551955" cy="1309583"/>
          </a:xfrm>
          <a:prstGeom prst="flowChartDocumen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mn-ea"/>
              </a:rPr>
              <a:t> Stage</a:t>
            </a:r>
            <a:r>
              <a:rPr lang="zh-CN" altLang="zh-CN" b="1" dirty="0">
                <a:solidFill>
                  <a:schemeClr val="tx1"/>
                </a:solidFill>
                <a:latin typeface="+mn-ea"/>
              </a:rPr>
              <a:t>：是</a:t>
            </a:r>
            <a:r>
              <a:rPr lang="zh-CN" altLang="en-US" b="1" dirty="0">
                <a:solidFill>
                  <a:schemeClr val="tx1"/>
                </a:solidFill>
                <a:latin typeface="+mn-ea"/>
              </a:rPr>
              <a:t>作业</a:t>
            </a:r>
            <a:r>
              <a:rPr lang="zh-CN" altLang="zh-CN" b="1" dirty="0">
                <a:solidFill>
                  <a:schemeClr val="tx1"/>
                </a:solidFill>
                <a:latin typeface="+mn-ea"/>
              </a:rPr>
              <a:t>的基本调度单位，</a:t>
            </a:r>
            <a:endParaRPr lang="en-US" altLang="zh-CN" b="1" dirty="0">
              <a:solidFill>
                <a:schemeClr val="tx1"/>
              </a:solidFill>
              <a:latin typeface="+mn-ea"/>
            </a:endParaRPr>
          </a:p>
          <a:p>
            <a:pPr algn="ctr"/>
            <a:r>
              <a:rPr lang="zh-CN" altLang="zh-CN" b="1" dirty="0">
                <a:solidFill>
                  <a:schemeClr val="tx1"/>
                </a:solidFill>
                <a:latin typeface="+mn-ea"/>
              </a:rPr>
              <a:t>一个</a:t>
            </a:r>
            <a:r>
              <a:rPr lang="zh-CN" altLang="en-US" b="1" dirty="0">
                <a:solidFill>
                  <a:schemeClr val="tx1"/>
                </a:solidFill>
                <a:latin typeface="+mn-ea"/>
              </a:rPr>
              <a:t>作业</a:t>
            </a:r>
            <a:r>
              <a:rPr lang="zh-CN" altLang="zh-CN" b="1" dirty="0">
                <a:solidFill>
                  <a:schemeClr val="tx1"/>
                </a:solidFill>
                <a:latin typeface="+mn-ea"/>
              </a:rPr>
              <a:t>会分为多组</a:t>
            </a:r>
            <a:r>
              <a:rPr lang="zh-CN" altLang="en-US" b="1" dirty="0">
                <a:solidFill>
                  <a:schemeClr val="tx1"/>
                </a:solidFill>
                <a:latin typeface="+mn-ea"/>
              </a:rPr>
              <a:t>阶段</a:t>
            </a:r>
            <a:endParaRPr lang="zh-CN" altLang="en-US" dirty="0">
              <a:solidFill>
                <a:schemeClr val="tx1"/>
              </a:solidFill>
            </a:endParaRPr>
          </a:p>
        </p:txBody>
      </p:sp>
      <p:sp>
        <p:nvSpPr>
          <p:cNvPr id="17" name="流程图: 文档 16">
            <a:extLst>
              <a:ext uri="{FF2B5EF4-FFF2-40B4-BE49-F238E27FC236}">
                <a16:creationId xmlns:a16="http://schemas.microsoft.com/office/drawing/2014/main" id="{5D039C3B-0B68-4C03-8497-DCBC01CD0651}"/>
              </a:ext>
            </a:extLst>
          </p:cNvPr>
          <p:cNvSpPr/>
          <p:nvPr/>
        </p:nvSpPr>
        <p:spPr>
          <a:xfrm flipH="1">
            <a:off x="4074063" y="3298575"/>
            <a:ext cx="3551955" cy="1309583"/>
          </a:xfrm>
          <a:prstGeom prst="flowChartDocumen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流程图: 文档 17">
            <a:extLst>
              <a:ext uri="{FF2B5EF4-FFF2-40B4-BE49-F238E27FC236}">
                <a16:creationId xmlns:a16="http://schemas.microsoft.com/office/drawing/2014/main" id="{493B61DD-CE22-4AE1-BCAF-38488821284B}"/>
              </a:ext>
            </a:extLst>
          </p:cNvPr>
          <p:cNvSpPr/>
          <p:nvPr/>
        </p:nvSpPr>
        <p:spPr>
          <a:xfrm flipH="1">
            <a:off x="8065956" y="3298574"/>
            <a:ext cx="3551955" cy="1309583"/>
          </a:xfrm>
          <a:prstGeom prst="flowChartDocumen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流程图: 决策 18">
            <a:extLst>
              <a:ext uri="{FF2B5EF4-FFF2-40B4-BE49-F238E27FC236}">
                <a16:creationId xmlns:a16="http://schemas.microsoft.com/office/drawing/2014/main" id="{3EEB2510-13F3-4709-A95D-BAD70698D435}"/>
              </a:ext>
            </a:extLst>
          </p:cNvPr>
          <p:cNvSpPr/>
          <p:nvPr/>
        </p:nvSpPr>
        <p:spPr>
          <a:xfrm>
            <a:off x="4123967" y="3378704"/>
            <a:ext cx="1438232" cy="930983"/>
          </a:xfrm>
          <a:prstGeom prst="flowChartDecision">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Task</a:t>
            </a:r>
            <a:endParaRPr lang="zh-CN" altLang="en-US" b="1" dirty="0">
              <a:latin typeface="+mn-ea"/>
            </a:endParaRPr>
          </a:p>
        </p:txBody>
      </p:sp>
      <p:sp>
        <p:nvSpPr>
          <p:cNvPr id="20" name="流程图: 决策 19">
            <a:extLst>
              <a:ext uri="{FF2B5EF4-FFF2-40B4-BE49-F238E27FC236}">
                <a16:creationId xmlns:a16="http://schemas.microsoft.com/office/drawing/2014/main" id="{3FCCA4A5-0C3D-410A-BB42-C0531C707CF2}"/>
              </a:ext>
            </a:extLst>
          </p:cNvPr>
          <p:cNvSpPr/>
          <p:nvPr/>
        </p:nvSpPr>
        <p:spPr>
          <a:xfrm>
            <a:off x="6085896" y="3378704"/>
            <a:ext cx="1438232" cy="930983"/>
          </a:xfrm>
          <a:prstGeom prst="flowChartDecision">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Task</a:t>
            </a:r>
            <a:endParaRPr lang="zh-CN" altLang="en-US" b="1" dirty="0">
              <a:latin typeface="+mn-ea"/>
            </a:endParaRPr>
          </a:p>
        </p:txBody>
      </p:sp>
      <p:sp>
        <p:nvSpPr>
          <p:cNvPr id="21" name="流程图: 决策 20">
            <a:extLst>
              <a:ext uri="{FF2B5EF4-FFF2-40B4-BE49-F238E27FC236}">
                <a16:creationId xmlns:a16="http://schemas.microsoft.com/office/drawing/2014/main" id="{FA61EDAE-6871-43FB-9345-AFA026212044}"/>
              </a:ext>
            </a:extLst>
          </p:cNvPr>
          <p:cNvSpPr/>
          <p:nvPr/>
        </p:nvSpPr>
        <p:spPr>
          <a:xfrm>
            <a:off x="8225275" y="3368043"/>
            <a:ext cx="1438232" cy="930983"/>
          </a:xfrm>
          <a:prstGeom prst="flowChartDecision">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Task</a:t>
            </a:r>
            <a:endParaRPr lang="zh-CN" altLang="en-US" b="1" dirty="0">
              <a:latin typeface="+mn-ea"/>
            </a:endParaRPr>
          </a:p>
        </p:txBody>
      </p:sp>
      <p:sp>
        <p:nvSpPr>
          <p:cNvPr id="22" name="流程图: 决策 21">
            <a:extLst>
              <a:ext uri="{FF2B5EF4-FFF2-40B4-BE49-F238E27FC236}">
                <a16:creationId xmlns:a16="http://schemas.microsoft.com/office/drawing/2014/main" id="{0421DC9E-4EA6-4692-BEBC-90E5779EF82F}"/>
              </a:ext>
            </a:extLst>
          </p:cNvPr>
          <p:cNvSpPr/>
          <p:nvPr/>
        </p:nvSpPr>
        <p:spPr>
          <a:xfrm>
            <a:off x="10179679" y="3361926"/>
            <a:ext cx="1438232" cy="930983"/>
          </a:xfrm>
          <a:prstGeom prst="flowChartDecision">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Task</a:t>
            </a:r>
            <a:endParaRPr lang="zh-CN" altLang="en-US" b="1" dirty="0">
              <a:latin typeface="+mn-ea"/>
            </a:endParaRPr>
          </a:p>
        </p:txBody>
      </p:sp>
      <p:cxnSp>
        <p:nvCxnSpPr>
          <p:cNvPr id="23" name="直接连接符 22">
            <a:extLst>
              <a:ext uri="{FF2B5EF4-FFF2-40B4-BE49-F238E27FC236}">
                <a16:creationId xmlns:a16="http://schemas.microsoft.com/office/drawing/2014/main" id="{6411B35C-6DDD-42DE-B92F-466DD53953C1}"/>
              </a:ext>
            </a:extLst>
          </p:cNvPr>
          <p:cNvCxnSpPr>
            <a:cxnSpLocks/>
          </p:cNvCxnSpPr>
          <p:nvPr/>
        </p:nvCxnSpPr>
        <p:spPr>
          <a:xfrm>
            <a:off x="5638958" y="3863101"/>
            <a:ext cx="422163" cy="0"/>
          </a:xfrm>
          <a:prstGeom prst="line">
            <a:avLst/>
          </a:prstGeom>
          <a:ln w="76200">
            <a:solidFill>
              <a:srgbClr val="0094AA"/>
            </a:solidFill>
            <a:prstDash val="sysDot"/>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4612EF9-D95B-4551-8874-136A0823C792}"/>
              </a:ext>
            </a:extLst>
          </p:cNvPr>
          <p:cNvCxnSpPr>
            <a:cxnSpLocks/>
          </p:cNvCxnSpPr>
          <p:nvPr/>
        </p:nvCxnSpPr>
        <p:spPr>
          <a:xfrm>
            <a:off x="9757516" y="3849989"/>
            <a:ext cx="422163" cy="0"/>
          </a:xfrm>
          <a:prstGeom prst="line">
            <a:avLst/>
          </a:prstGeom>
          <a:ln w="76200">
            <a:solidFill>
              <a:srgbClr val="0094AA"/>
            </a:solidFill>
            <a:prstDash val="sysDot"/>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A372C5A0-3A87-475A-A1E4-78A240339684}"/>
              </a:ext>
            </a:extLst>
          </p:cNvPr>
          <p:cNvSpPr/>
          <p:nvPr/>
        </p:nvSpPr>
        <p:spPr>
          <a:xfrm>
            <a:off x="7859527" y="2764088"/>
            <a:ext cx="4078809" cy="369332"/>
          </a:xfrm>
          <a:prstGeom prst="rect">
            <a:avLst/>
          </a:prstGeom>
        </p:spPr>
        <p:txBody>
          <a:bodyPr wrap="none">
            <a:spAutoFit/>
          </a:bodyPr>
          <a:lstStyle/>
          <a:p>
            <a:r>
              <a:rPr lang="en-US" altLang="zh-CN" b="1" dirty="0">
                <a:latin typeface="+mn-ea"/>
                <a:cs typeface="Times New Roman" panose="02020603050405020304" pitchFamily="18" charset="0"/>
              </a:rPr>
              <a:t>Task</a:t>
            </a:r>
            <a:r>
              <a:rPr lang="zh-CN" altLang="en-US" b="1" dirty="0">
                <a:latin typeface="+mn-ea"/>
                <a:cs typeface="Times New Roman" panose="02020603050405020304" pitchFamily="18" charset="0"/>
              </a:rPr>
              <a:t>：运行在</a:t>
            </a:r>
            <a:r>
              <a:rPr lang="en-US" altLang="zh-CN" b="1" dirty="0">
                <a:latin typeface="+mn-ea"/>
                <a:cs typeface="Times New Roman" panose="02020603050405020304" pitchFamily="18" charset="0"/>
              </a:rPr>
              <a:t>Executor</a:t>
            </a:r>
            <a:r>
              <a:rPr lang="zh-CN" altLang="en-US" b="1" dirty="0">
                <a:latin typeface="+mn-ea"/>
                <a:cs typeface="Times New Roman" panose="02020603050405020304" pitchFamily="18" charset="0"/>
              </a:rPr>
              <a:t>上的工作单元</a:t>
            </a:r>
            <a:r>
              <a:rPr lang="zh-CN" altLang="en-US" b="1" dirty="0">
                <a:latin typeface="+mn-ea"/>
              </a:rPr>
              <a:t> </a:t>
            </a:r>
            <a:endParaRPr lang="zh-CN" altLang="en-US" b="1" dirty="0"/>
          </a:p>
        </p:txBody>
      </p:sp>
      <p:sp>
        <p:nvSpPr>
          <p:cNvPr id="26" name="矩形 25">
            <a:extLst>
              <a:ext uri="{FF2B5EF4-FFF2-40B4-BE49-F238E27FC236}">
                <a16:creationId xmlns:a16="http://schemas.microsoft.com/office/drawing/2014/main" id="{9213D56D-70E0-4639-8082-1DD421B9B27B}"/>
              </a:ext>
            </a:extLst>
          </p:cNvPr>
          <p:cNvSpPr/>
          <p:nvPr/>
        </p:nvSpPr>
        <p:spPr>
          <a:xfrm>
            <a:off x="1594020" y="5248792"/>
            <a:ext cx="8512038" cy="1099468"/>
          </a:xfrm>
          <a:prstGeom prst="rect">
            <a:avLst/>
          </a:prstGeom>
          <a:solidFill>
            <a:schemeClr val="accent2">
              <a:lumMod val="20000"/>
              <a:lumOff val="80000"/>
            </a:schemeClr>
          </a:solidFill>
          <a:ln>
            <a:noFill/>
          </a:ln>
        </p:spPr>
        <p:txBody>
          <a:bodyPr wrap="square">
            <a:spAutoFit/>
          </a:bodyPr>
          <a:lstStyle/>
          <a:p>
            <a:pPr marL="342900" indent="-342900">
              <a:lnSpc>
                <a:spcPct val="125000"/>
              </a:lnSpc>
              <a:buFont typeface="+mj-lt"/>
              <a:buAutoNum type="arabicPeriod"/>
            </a:pPr>
            <a:r>
              <a:rPr lang="en-US" altLang="zh-CN" dirty="0">
                <a:solidFill>
                  <a:schemeClr val="tx1">
                    <a:lumMod val="95000"/>
                    <a:lumOff val="5000"/>
                  </a:schemeClr>
                </a:solidFill>
                <a:latin typeface="+mn-ea"/>
              </a:rPr>
              <a:t>Driver</a:t>
            </a:r>
            <a:r>
              <a:rPr lang="zh-CN" altLang="zh-CN" dirty="0">
                <a:solidFill>
                  <a:schemeClr val="tx1">
                    <a:lumMod val="95000"/>
                    <a:lumOff val="5000"/>
                  </a:schemeClr>
                </a:solidFill>
                <a:latin typeface="+mn-ea"/>
              </a:rPr>
              <a:t>会向集群管理器申请资源，启动</a:t>
            </a:r>
            <a:r>
              <a:rPr lang="en-US" altLang="zh-CN" dirty="0">
                <a:solidFill>
                  <a:schemeClr val="tx1">
                    <a:lumMod val="95000"/>
                    <a:lumOff val="5000"/>
                  </a:schemeClr>
                </a:solidFill>
                <a:latin typeface="+mn-ea"/>
              </a:rPr>
              <a:t>Executor</a:t>
            </a:r>
            <a:r>
              <a:rPr lang="zh-CN" altLang="en-US" dirty="0">
                <a:solidFill>
                  <a:schemeClr val="tx1">
                    <a:lumMod val="95000"/>
                    <a:lumOff val="5000"/>
                  </a:schemeClr>
                </a:solidFill>
                <a:latin typeface="+mn-ea"/>
              </a:rPr>
              <a:t>；</a:t>
            </a:r>
            <a:endParaRPr lang="en-US" altLang="zh-CN" dirty="0">
              <a:solidFill>
                <a:schemeClr val="tx1">
                  <a:lumMod val="95000"/>
                  <a:lumOff val="5000"/>
                </a:schemeClr>
              </a:solidFill>
              <a:latin typeface="+mn-ea"/>
            </a:endParaRPr>
          </a:p>
          <a:p>
            <a:pPr marL="342900" indent="-342900">
              <a:lnSpc>
                <a:spcPct val="125000"/>
              </a:lnSpc>
              <a:buFont typeface="+mj-lt"/>
              <a:buAutoNum type="arabicPeriod"/>
            </a:pPr>
            <a:r>
              <a:rPr lang="zh-CN" altLang="zh-CN" dirty="0">
                <a:solidFill>
                  <a:schemeClr val="tx1">
                    <a:lumMod val="95000"/>
                    <a:lumOff val="5000"/>
                  </a:schemeClr>
                </a:solidFill>
                <a:latin typeface="+mn-ea"/>
              </a:rPr>
              <a:t>向</a:t>
            </a:r>
            <a:r>
              <a:rPr lang="en-US" altLang="zh-CN" dirty="0">
                <a:solidFill>
                  <a:schemeClr val="tx1">
                    <a:lumMod val="95000"/>
                    <a:lumOff val="5000"/>
                  </a:schemeClr>
                </a:solidFill>
                <a:latin typeface="+mn-ea"/>
              </a:rPr>
              <a:t>Executor</a:t>
            </a:r>
            <a:r>
              <a:rPr lang="zh-CN" altLang="zh-CN" dirty="0">
                <a:solidFill>
                  <a:schemeClr val="tx1">
                    <a:lumMod val="95000"/>
                    <a:lumOff val="5000"/>
                  </a:schemeClr>
                </a:solidFill>
                <a:latin typeface="+mn-ea"/>
              </a:rPr>
              <a:t>发送应用程序代码和文件</a:t>
            </a:r>
            <a:r>
              <a:rPr lang="zh-CN" altLang="en-US" dirty="0">
                <a:solidFill>
                  <a:schemeClr val="tx1">
                    <a:lumMod val="95000"/>
                    <a:lumOff val="5000"/>
                  </a:schemeClr>
                </a:solidFill>
                <a:latin typeface="+mn-ea"/>
              </a:rPr>
              <a:t>，</a:t>
            </a:r>
            <a:r>
              <a:rPr lang="zh-CN" altLang="zh-CN" dirty="0">
                <a:solidFill>
                  <a:schemeClr val="tx1">
                    <a:lumMod val="95000"/>
                    <a:lumOff val="5000"/>
                  </a:schemeClr>
                </a:solidFill>
                <a:latin typeface="+mn-ea"/>
              </a:rPr>
              <a:t>在</a:t>
            </a:r>
            <a:r>
              <a:rPr lang="en-US" altLang="zh-CN" dirty="0">
                <a:solidFill>
                  <a:schemeClr val="tx1">
                    <a:lumMod val="95000"/>
                    <a:lumOff val="5000"/>
                  </a:schemeClr>
                </a:solidFill>
                <a:latin typeface="+mn-ea"/>
              </a:rPr>
              <a:t>Executor</a:t>
            </a:r>
            <a:r>
              <a:rPr lang="zh-CN" altLang="zh-CN" dirty="0">
                <a:solidFill>
                  <a:schemeClr val="tx1">
                    <a:lumMod val="95000"/>
                    <a:lumOff val="5000"/>
                  </a:schemeClr>
                </a:solidFill>
                <a:latin typeface="+mn-ea"/>
              </a:rPr>
              <a:t>上执行</a:t>
            </a:r>
            <a:r>
              <a:rPr lang="zh-CN" altLang="en-US" dirty="0">
                <a:solidFill>
                  <a:schemeClr val="tx1">
                    <a:lumMod val="95000"/>
                    <a:lumOff val="5000"/>
                  </a:schemeClr>
                </a:solidFill>
                <a:latin typeface="+mn-ea"/>
              </a:rPr>
              <a:t>任务；</a:t>
            </a:r>
            <a:endParaRPr lang="en-US" altLang="zh-CN" dirty="0">
              <a:solidFill>
                <a:schemeClr val="tx1">
                  <a:lumMod val="95000"/>
                  <a:lumOff val="5000"/>
                </a:schemeClr>
              </a:solidFill>
              <a:latin typeface="+mn-ea"/>
            </a:endParaRPr>
          </a:p>
          <a:p>
            <a:pPr marL="342900" indent="-342900">
              <a:lnSpc>
                <a:spcPct val="125000"/>
              </a:lnSpc>
              <a:buFont typeface="+mj-lt"/>
              <a:buAutoNum type="arabicPeriod"/>
            </a:pPr>
            <a:r>
              <a:rPr lang="zh-CN" altLang="zh-CN" dirty="0">
                <a:solidFill>
                  <a:schemeClr val="tx1">
                    <a:lumMod val="95000"/>
                    <a:lumOff val="5000"/>
                  </a:schemeClr>
                </a:solidFill>
                <a:latin typeface="+mn-ea"/>
              </a:rPr>
              <a:t>运行结束后，执行结果会返回给</a:t>
            </a:r>
            <a:r>
              <a:rPr lang="en-US" altLang="zh-CN" dirty="0">
                <a:solidFill>
                  <a:schemeClr val="tx1">
                    <a:lumMod val="95000"/>
                    <a:lumOff val="5000"/>
                  </a:schemeClr>
                </a:solidFill>
                <a:latin typeface="+mn-ea"/>
              </a:rPr>
              <a:t>Driver</a:t>
            </a:r>
            <a:r>
              <a:rPr lang="zh-CN" altLang="en-US" dirty="0">
                <a:solidFill>
                  <a:schemeClr val="tx1">
                    <a:lumMod val="95000"/>
                    <a:lumOff val="5000"/>
                  </a:schemeClr>
                </a:solidFill>
                <a:latin typeface="+mn-ea"/>
              </a:rPr>
              <a:t>，</a:t>
            </a:r>
            <a:r>
              <a:rPr lang="zh-CN" altLang="zh-CN" dirty="0">
                <a:solidFill>
                  <a:schemeClr val="tx1">
                    <a:lumMod val="95000"/>
                    <a:lumOff val="5000"/>
                  </a:schemeClr>
                </a:solidFill>
                <a:latin typeface="+mn-ea"/>
              </a:rPr>
              <a:t>或者写到</a:t>
            </a:r>
            <a:r>
              <a:rPr lang="en-US" altLang="zh-CN" dirty="0">
                <a:solidFill>
                  <a:schemeClr val="tx1">
                    <a:lumMod val="95000"/>
                    <a:lumOff val="5000"/>
                  </a:schemeClr>
                </a:solidFill>
                <a:latin typeface="+mn-ea"/>
              </a:rPr>
              <a:t>HDFS</a:t>
            </a:r>
            <a:r>
              <a:rPr lang="zh-CN" altLang="zh-CN" dirty="0">
                <a:solidFill>
                  <a:schemeClr val="tx1">
                    <a:lumMod val="95000"/>
                    <a:lumOff val="5000"/>
                  </a:schemeClr>
                </a:solidFill>
                <a:latin typeface="+mn-ea"/>
              </a:rPr>
              <a:t>或者其他数据库中</a:t>
            </a:r>
            <a:endParaRPr lang="zh-CN" altLang="en-US" dirty="0">
              <a:solidFill>
                <a:schemeClr val="tx1">
                  <a:lumMod val="95000"/>
                  <a:lumOff val="5000"/>
                </a:schemeClr>
              </a:solidFill>
              <a:latin typeface="+mn-ea"/>
            </a:endParaRPr>
          </a:p>
        </p:txBody>
      </p:sp>
      <p:sp>
        <p:nvSpPr>
          <p:cNvPr id="27" name="矩形 26">
            <a:extLst>
              <a:ext uri="{FF2B5EF4-FFF2-40B4-BE49-F238E27FC236}">
                <a16:creationId xmlns:a16="http://schemas.microsoft.com/office/drawing/2014/main" id="{3C57E9FF-F440-4D51-965C-EB3FAB5B768B}"/>
              </a:ext>
            </a:extLst>
          </p:cNvPr>
          <p:cNvSpPr/>
          <p:nvPr/>
        </p:nvSpPr>
        <p:spPr>
          <a:xfrm>
            <a:off x="4612163" y="163277"/>
            <a:ext cx="2967672" cy="441916"/>
          </a:xfrm>
          <a:prstGeom prst="rect">
            <a:avLst/>
          </a:prstGeom>
        </p:spPr>
        <p:txBody>
          <a:bodyPr wrap="none">
            <a:spAutoFit/>
          </a:bodyPr>
          <a:lstStyle/>
          <a:p>
            <a:pPr>
              <a:lnSpc>
                <a:spcPct val="125000"/>
              </a:lnSpc>
            </a:pPr>
            <a:r>
              <a:rPr lang="en-US" altLang="zh-CN" sz="2000" b="1" dirty="0">
                <a:latin typeface="+mn-ea"/>
              </a:rPr>
              <a:t>Spark</a:t>
            </a:r>
            <a:r>
              <a:rPr lang="zh-CN" altLang="en-US" sz="2000" b="1" dirty="0">
                <a:latin typeface="+mn-ea"/>
              </a:rPr>
              <a:t>中各个概念的关系</a:t>
            </a:r>
            <a:endParaRPr lang="en-US" altLang="zh-CN" sz="2000" b="1" dirty="0">
              <a:latin typeface="+mn-ea"/>
            </a:endParaRPr>
          </a:p>
        </p:txBody>
      </p:sp>
    </p:spTree>
    <p:extLst>
      <p:ext uri="{BB962C8B-B14F-4D97-AF65-F5344CB8AC3E}">
        <p14:creationId xmlns:p14="http://schemas.microsoft.com/office/powerpoint/2010/main" val="22999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03735" cy="307777"/>
          </a:xfrm>
          <a:prstGeom prst="rect">
            <a:avLst/>
          </a:prstGeom>
        </p:spPr>
        <p:txBody>
          <a:bodyPr wrap="none">
            <a:spAutoFit/>
          </a:bodyPr>
          <a:lstStyle/>
          <a:p>
            <a:r>
              <a:rPr lang="en-US" altLang="zh-CN" sz="1400" b="1" dirty="0"/>
              <a:t>PART TWO Spark</a:t>
            </a:r>
            <a:r>
              <a:rPr lang="zh-CN" altLang="en-US" sz="1400" b="1" dirty="0"/>
              <a:t>编程框架</a:t>
            </a:r>
            <a:r>
              <a:rPr lang="en-US" altLang="zh-CN" sz="1400" b="1" dirty="0"/>
              <a:t> </a:t>
            </a:r>
            <a:endParaRPr lang="zh-CN" altLang="en-US" sz="1400" b="1" dirty="0"/>
          </a:p>
        </p:txBody>
      </p:sp>
      <p:sp>
        <p:nvSpPr>
          <p:cNvPr id="3" name="椭圆 2"/>
          <p:cNvSpPr/>
          <p:nvPr/>
        </p:nvSpPr>
        <p:spPr>
          <a:xfrm>
            <a:off x="2285518"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44" name="矩形 43">
            <a:extLst>
              <a:ext uri="{FF2B5EF4-FFF2-40B4-BE49-F238E27FC236}">
                <a16:creationId xmlns:a16="http://schemas.microsoft.com/office/drawing/2014/main" id="{A192CBBE-73CA-4E46-9DFE-6B81F11115FB}"/>
              </a:ext>
            </a:extLst>
          </p:cNvPr>
          <p:cNvSpPr/>
          <p:nvPr/>
        </p:nvSpPr>
        <p:spPr>
          <a:xfrm>
            <a:off x="411089" y="1037095"/>
            <a:ext cx="11404470" cy="679801"/>
          </a:xfrm>
          <a:prstGeom prst="rect">
            <a:avLst/>
          </a:prstGeom>
          <a:solidFill>
            <a:schemeClr val="bg1">
              <a:lumMod val="95000"/>
            </a:schemeClr>
          </a:solidFill>
        </p:spPr>
        <p:txBody>
          <a:bodyPr wrap="square">
            <a:spAutoFit/>
          </a:bodyPr>
          <a:lstStyle/>
          <a:p>
            <a:pPr>
              <a:lnSpc>
                <a:spcPct val="125000"/>
              </a:lnSpc>
            </a:pPr>
            <a:r>
              <a:rPr lang="en-US" altLang="zh-CN" sz="1600" b="1" dirty="0">
                <a:solidFill>
                  <a:srgbClr val="1A1A1A"/>
                </a:solidFill>
                <a:latin typeface="+mn-ea"/>
              </a:rPr>
              <a:t>         Spark</a:t>
            </a:r>
            <a:r>
              <a:rPr lang="zh-CN" altLang="en-US" sz="1600" b="1" dirty="0">
                <a:solidFill>
                  <a:srgbClr val="1A1A1A"/>
                </a:solidFill>
                <a:latin typeface="+mn-ea"/>
              </a:rPr>
              <a:t>为并行编程提供两个主要的抽象（</a:t>
            </a:r>
            <a:r>
              <a:rPr lang="en-US" altLang="zh-CN" sz="1600" b="1" dirty="0">
                <a:solidFill>
                  <a:srgbClr val="1A1A1A"/>
                </a:solidFill>
                <a:latin typeface="+mn-ea"/>
              </a:rPr>
              <a:t>abstraction</a:t>
            </a:r>
            <a:r>
              <a:rPr lang="zh-CN" altLang="en-US" sz="1600" b="1" dirty="0">
                <a:solidFill>
                  <a:srgbClr val="1A1A1A"/>
                </a:solidFill>
                <a:latin typeface="+mn-ea"/>
              </a:rPr>
              <a:t>）：</a:t>
            </a:r>
            <a:r>
              <a:rPr lang="zh-CN" altLang="en-US" sz="1600" b="1" dirty="0">
                <a:solidFill>
                  <a:srgbClr val="FF0000"/>
                </a:solidFill>
                <a:latin typeface="+mn-ea"/>
              </a:rPr>
              <a:t>弹性分布式数据集</a:t>
            </a:r>
            <a:r>
              <a:rPr lang="zh-CN" altLang="en-US" sz="1600" b="1" dirty="0">
                <a:latin typeface="+mn-ea"/>
              </a:rPr>
              <a:t>（</a:t>
            </a:r>
            <a:r>
              <a:rPr lang="en-US" altLang="zh-CN" sz="1600" b="1" dirty="0">
                <a:latin typeface="+mn-ea"/>
              </a:rPr>
              <a:t>Resilient Distributed Datasets, </a:t>
            </a:r>
            <a:r>
              <a:rPr lang="en-US" altLang="zh-CN" sz="1600" b="1" dirty="0">
                <a:solidFill>
                  <a:srgbClr val="FF0000"/>
                </a:solidFill>
                <a:latin typeface="+mn-ea"/>
              </a:rPr>
              <a:t>RDD</a:t>
            </a:r>
            <a:r>
              <a:rPr lang="en-US" altLang="zh-CN" sz="1600" b="1" dirty="0">
                <a:latin typeface="+mn-ea"/>
              </a:rPr>
              <a:t>s)</a:t>
            </a:r>
            <a:r>
              <a:rPr lang="zh-CN" altLang="en-US" sz="1600" b="1" dirty="0">
                <a:latin typeface="+mn-ea"/>
              </a:rPr>
              <a:t>和</a:t>
            </a:r>
            <a:r>
              <a:rPr lang="zh-CN" altLang="en-US" sz="1600" b="1" dirty="0">
                <a:solidFill>
                  <a:srgbClr val="FF0000"/>
                </a:solidFill>
                <a:latin typeface="+mn-ea"/>
              </a:rPr>
              <a:t>并行操作</a:t>
            </a:r>
            <a:r>
              <a:rPr lang="zh-CN" altLang="en-US" sz="1600" b="1" dirty="0">
                <a:latin typeface="+mn-ea"/>
              </a:rPr>
              <a:t>（</a:t>
            </a:r>
            <a:r>
              <a:rPr lang="en-US" altLang="zh-CN" sz="1600" b="1" dirty="0">
                <a:latin typeface="+mn-ea"/>
              </a:rPr>
              <a:t>Parallel Operations</a:t>
            </a:r>
            <a:r>
              <a:rPr lang="zh-CN" altLang="en-US" sz="1600" b="1" dirty="0">
                <a:latin typeface="+mn-ea"/>
              </a:rPr>
              <a:t>）。</a:t>
            </a:r>
            <a:endParaRPr lang="en-US" altLang="zh-CN" sz="1600" b="1" dirty="0">
              <a:latin typeface="+mn-ea"/>
            </a:endParaRPr>
          </a:p>
        </p:txBody>
      </p:sp>
      <p:sp>
        <p:nvSpPr>
          <p:cNvPr id="45" name="矩形 44">
            <a:extLst>
              <a:ext uri="{FF2B5EF4-FFF2-40B4-BE49-F238E27FC236}">
                <a16:creationId xmlns:a16="http://schemas.microsoft.com/office/drawing/2014/main" id="{ACF0FE1D-6CA1-4F57-AA48-7CC39A237AD2}"/>
              </a:ext>
            </a:extLst>
          </p:cNvPr>
          <p:cNvSpPr/>
          <p:nvPr/>
        </p:nvSpPr>
        <p:spPr>
          <a:xfrm>
            <a:off x="4151987" y="494858"/>
            <a:ext cx="4250074" cy="441916"/>
          </a:xfrm>
          <a:prstGeom prst="rect">
            <a:avLst/>
          </a:prstGeom>
        </p:spPr>
        <p:txBody>
          <a:bodyPr wrap="none">
            <a:spAutoFit/>
          </a:bodyPr>
          <a:lstStyle/>
          <a:p>
            <a:pPr>
              <a:lnSpc>
                <a:spcPct val="125000"/>
              </a:lnSpc>
            </a:pPr>
            <a:r>
              <a:rPr lang="en-US" altLang="zh-CN" sz="2000" b="1" dirty="0">
                <a:latin typeface="+mn-ea"/>
              </a:rPr>
              <a:t>Spark</a:t>
            </a:r>
            <a:r>
              <a:rPr lang="zh-CN" altLang="en-US" sz="2000" b="1" dirty="0">
                <a:latin typeface="+mn-ea"/>
              </a:rPr>
              <a:t>如何实现面向内存的并行计算</a:t>
            </a:r>
            <a:endParaRPr lang="en-US" altLang="zh-CN" sz="2000" b="1" dirty="0">
              <a:latin typeface="+mn-ea"/>
            </a:endParaRPr>
          </a:p>
        </p:txBody>
      </p:sp>
      <p:sp>
        <p:nvSpPr>
          <p:cNvPr id="53" name="文本框 52">
            <a:extLst>
              <a:ext uri="{FF2B5EF4-FFF2-40B4-BE49-F238E27FC236}">
                <a16:creationId xmlns:a16="http://schemas.microsoft.com/office/drawing/2014/main" id="{F8A42BAC-2324-4601-BDAD-30DED597CED9}"/>
              </a:ext>
            </a:extLst>
          </p:cNvPr>
          <p:cNvSpPr txBox="1"/>
          <p:nvPr/>
        </p:nvSpPr>
        <p:spPr>
          <a:xfrm>
            <a:off x="411089" y="1860499"/>
            <a:ext cx="11404470" cy="679801"/>
          </a:xfrm>
          <a:prstGeom prst="rect">
            <a:avLst/>
          </a:prstGeom>
          <a:solidFill>
            <a:schemeClr val="accent2">
              <a:lumMod val="20000"/>
              <a:lumOff val="80000"/>
            </a:schemeClr>
          </a:solidFill>
        </p:spPr>
        <p:txBody>
          <a:bodyPr wrap="square" rtlCol="0">
            <a:spAutoFit/>
          </a:bodyPr>
          <a:lstStyle/>
          <a:p>
            <a:pPr>
              <a:lnSpc>
                <a:spcPct val="125000"/>
              </a:lnSpc>
            </a:pPr>
            <a:r>
              <a:rPr lang="zh-CN" altLang="en-US" sz="1600" b="1" dirty="0">
                <a:latin typeface="+mn-ea"/>
              </a:rPr>
              <a:t>       通俗的来讲，</a:t>
            </a:r>
            <a:r>
              <a:rPr lang="en-US" altLang="zh-CN" sz="1600" b="1" dirty="0">
                <a:latin typeface="+mn-ea"/>
              </a:rPr>
              <a:t>RDD</a:t>
            </a:r>
            <a:r>
              <a:rPr lang="zh-CN" altLang="en-US" sz="1600" b="1" dirty="0">
                <a:latin typeface="+mn-ea"/>
              </a:rPr>
              <a:t>是</a:t>
            </a:r>
            <a:r>
              <a:rPr lang="en-US" altLang="zh-CN" sz="1600" b="1" dirty="0">
                <a:latin typeface="+mn-ea"/>
              </a:rPr>
              <a:t>Spark</a:t>
            </a:r>
            <a:r>
              <a:rPr lang="zh-CN" altLang="en-US" sz="1600" b="1" dirty="0">
                <a:latin typeface="+mn-ea"/>
              </a:rPr>
              <a:t>将数据集读取到内存后向用户提供的抽象数据对象，操作</a:t>
            </a:r>
            <a:r>
              <a:rPr lang="en-US" altLang="zh-CN" sz="1600" b="1" dirty="0">
                <a:latin typeface="+mn-ea"/>
              </a:rPr>
              <a:t>RDD</a:t>
            </a:r>
            <a:r>
              <a:rPr lang="zh-CN" altLang="en-US" sz="1600" b="1" dirty="0">
                <a:latin typeface="+mn-ea"/>
              </a:rPr>
              <a:t>就是操作数据集，并行操作则是操作数据集的编程接口。</a:t>
            </a:r>
            <a:endParaRPr lang="en-US" altLang="zh-CN" sz="1600" b="1" dirty="0">
              <a:latin typeface="+mn-ea"/>
            </a:endParaRPr>
          </a:p>
        </p:txBody>
      </p:sp>
      <p:sp>
        <p:nvSpPr>
          <p:cNvPr id="54" name="文本框 53">
            <a:extLst>
              <a:ext uri="{FF2B5EF4-FFF2-40B4-BE49-F238E27FC236}">
                <a16:creationId xmlns:a16="http://schemas.microsoft.com/office/drawing/2014/main" id="{5EDE7CAA-4144-4D1D-8A76-4C8550A65557}"/>
              </a:ext>
            </a:extLst>
          </p:cNvPr>
          <p:cNvSpPr txBox="1"/>
          <p:nvPr/>
        </p:nvSpPr>
        <p:spPr>
          <a:xfrm>
            <a:off x="7800029" y="2690056"/>
            <a:ext cx="2207656" cy="461665"/>
          </a:xfrm>
          <a:prstGeom prst="rect">
            <a:avLst/>
          </a:prstGeom>
          <a:noFill/>
        </p:spPr>
        <p:txBody>
          <a:bodyPr wrap="none" rtlCol="0">
            <a:spAutoFit/>
          </a:bodyPr>
          <a:lstStyle/>
          <a:p>
            <a:r>
              <a:rPr lang="en-US" altLang="zh-CN" sz="2400" b="1" dirty="0">
                <a:solidFill>
                  <a:srgbClr val="7030A0"/>
                </a:solidFill>
                <a:latin typeface="Segoe Print" panose="02000600000000000000" pitchFamily="2" charset="0"/>
              </a:rPr>
              <a:t>What’s RDD?</a:t>
            </a:r>
          </a:p>
        </p:txBody>
      </p:sp>
      <p:sp>
        <p:nvSpPr>
          <p:cNvPr id="55" name="文本框 54">
            <a:extLst>
              <a:ext uri="{FF2B5EF4-FFF2-40B4-BE49-F238E27FC236}">
                <a16:creationId xmlns:a16="http://schemas.microsoft.com/office/drawing/2014/main" id="{785368A4-A326-4FBA-8CC3-27843341A0E5}"/>
              </a:ext>
            </a:extLst>
          </p:cNvPr>
          <p:cNvSpPr txBox="1"/>
          <p:nvPr/>
        </p:nvSpPr>
        <p:spPr>
          <a:xfrm>
            <a:off x="7506852" y="4334287"/>
            <a:ext cx="4308708" cy="1295355"/>
          </a:xfrm>
          <a:prstGeom prst="rect">
            <a:avLst/>
          </a:prstGeom>
          <a:noFill/>
        </p:spPr>
        <p:txBody>
          <a:bodyPr wrap="square" rtlCol="0">
            <a:spAutoFit/>
          </a:bodyPr>
          <a:lstStyle/>
          <a:p>
            <a:pPr>
              <a:lnSpc>
                <a:spcPct val="125000"/>
              </a:lnSpc>
            </a:pPr>
            <a:r>
              <a:rPr lang="zh-CN" altLang="en-US" sz="1600" b="1" dirty="0">
                <a:latin typeface="+mn-ea"/>
              </a:rPr>
              <a:t>只读</a:t>
            </a:r>
            <a:r>
              <a:rPr lang="zh-CN" altLang="en-US" sz="1600" dirty="0">
                <a:latin typeface="+mn-ea"/>
              </a:rPr>
              <a:t>的属性注定了</a:t>
            </a:r>
            <a:r>
              <a:rPr lang="en-US" altLang="zh-CN" sz="1600" dirty="0">
                <a:latin typeface="+mn-ea"/>
              </a:rPr>
              <a:t>RDD</a:t>
            </a:r>
            <a:r>
              <a:rPr lang="zh-CN" altLang="en-US" sz="1600" dirty="0">
                <a:latin typeface="+mn-ea"/>
              </a:rPr>
              <a:t>的产生方式只有</a:t>
            </a:r>
            <a:r>
              <a:rPr lang="zh-CN" altLang="en-US" sz="1600" b="1" dirty="0">
                <a:solidFill>
                  <a:srgbClr val="FF0000"/>
                </a:solidFill>
                <a:latin typeface="+mn-ea"/>
              </a:rPr>
              <a:t>新建</a:t>
            </a:r>
            <a:r>
              <a:rPr lang="zh-CN" altLang="en-US" sz="1600" dirty="0">
                <a:latin typeface="+mn-ea"/>
              </a:rPr>
              <a:t>：</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rPr>
              <a:t>要么从其他数据源读取而来；</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rPr>
              <a:t>要么由已有的其他 </a:t>
            </a:r>
            <a:r>
              <a:rPr lang="en-US" altLang="zh-CN" sz="1600" dirty="0">
                <a:latin typeface="+mn-ea"/>
              </a:rPr>
              <a:t>RDD </a:t>
            </a:r>
            <a:r>
              <a:rPr lang="zh-CN" altLang="en-US" sz="1600" dirty="0">
                <a:latin typeface="+mn-ea"/>
              </a:rPr>
              <a:t>经过一定的转换（</a:t>
            </a:r>
            <a:r>
              <a:rPr lang="en-US" altLang="zh-CN" sz="1600" b="1" dirty="0">
                <a:latin typeface="+mn-ea"/>
              </a:rPr>
              <a:t>Transformation</a:t>
            </a:r>
            <a:r>
              <a:rPr lang="zh-CN" altLang="en-US" sz="1600" dirty="0">
                <a:latin typeface="+mn-ea"/>
              </a:rPr>
              <a:t>）来产生</a:t>
            </a:r>
            <a:endParaRPr lang="en-US" altLang="zh-CN" sz="1600" dirty="0">
              <a:latin typeface="+mn-ea"/>
            </a:endParaRPr>
          </a:p>
        </p:txBody>
      </p:sp>
      <p:sp>
        <p:nvSpPr>
          <p:cNvPr id="57" name="矩形 56">
            <a:extLst>
              <a:ext uri="{FF2B5EF4-FFF2-40B4-BE49-F238E27FC236}">
                <a16:creationId xmlns:a16="http://schemas.microsoft.com/office/drawing/2014/main" id="{2CB69621-3AC7-4622-B38F-4F4D47D5F2EA}"/>
              </a:ext>
            </a:extLst>
          </p:cNvPr>
          <p:cNvSpPr/>
          <p:nvPr/>
        </p:nvSpPr>
        <p:spPr>
          <a:xfrm>
            <a:off x="7506851" y="3535974"/>
            <a:ext cx="3916457" cy="338554"/>
          </a:xfrm>
          <a:prstGeom prst="rect">
            <a:avLst/>
          </a:prstGeom>
          <a:solidFill>
            <a:schemeClr val="accent2">
              <a:lumMod val="20000"/>
              <a:lumOff val="80000"/>
            </a:schemeClr>
          </a:solidFill>
        </p:spPr>
        <p:txBody>
          <a:bodyPr wrap="none">
            <a:spAutoFit/>
          </a:bodyPr>
          <a:lstStyle/>
          <a:p>
            <a:r>
              <a:rPr lang="en-US" altLang="zh-CN" sz="1600" dirty="0">
                <a:latin typeface="+mn-ea"/>
              </a:rPr>
              <a:t>RDD</a:t>
            </a:r>
            <a:r>
              <a:rPr lang="zh-CN" altLang="en-US" sz="1600" dirty="0">
                <a:latin typeface="+mn-ea"/>
              </a:rPr>
              <a:t>本质上是一种</a:t>
            </a:r>
            <a:r>
              <a:rPr lang="zh-CN" altLang="en-US" sz="1600" b="1" dirty="0">
                <a:solidFill>
                  <a:srgbClr val="FF0000"/>
                </a:solidFill>
                <a:latin typeface="+mn-ea"/>
              </a:rPr>
              <a:t>只读、分片</a:t>
            </a:r>
            <a:r>
              <a:rPr lang="zh-CN" altLang="en-US" sz="1600" dirty="0">
                <a:latin typeface="+mn-ea"/>
              </a:rPr>
              <a:t>的记录集合</a:t>
            </a:r>
            <a:endParaRPr lang="en-US" altLang="zh-CN" sz="1600" dirty="0">
              <a:latin typeface="+mn-ea"/>
            </a:endParaRPr>
          </a:p>
        </p:txBody>
      </p:sp>
      <p:pic>
        <p:nvPicPr>
          <p:cNvPr id="59" name="图片 58">
            <a:extLst>
              <a:ext uri="{FF2B5EF4-FFF2-40B4-BE49-F238E27FC236}">
                <a16:creationId xmlns:a16="http://schemas.microsoft.com/office/drawing/2014/main" id="{EFFD2C52-425B-4C81-AF94-544D1DCFE318}"/>
              </a:ext>
            </a:extLst>
          </p:cNvPr>
          <p:cNvPicPr>
            <a:picLocks noChangeAspect="1"/>
          </p:cNvPicPr>
          <p:nvPr/>
        </p:nvPicPr>
        <p:blipFill rotWithShape="1">
          <a:blip r:embed="rId3"/>
          <a:srcRect t="32604" b="10762"/>
          <a:stretch/>
        </p:blipFill>
        <p:spPr>
          <a:xfrm>
            <a:off x="411089" y="2690056"/>
            <a:ext cx="6796936" cy="2796344"/>
          </a:xfrm>
          <a:prstGeom prst="rect">
            <a:avLst/>
          </a:prstGeom>
        </p:spPr>
      </p:pic>
      <p:sp>
        <p:nvSpPr>
          <p:cNvPr id="4" name="流程图: 磁盘 3">
            <a:extLst>
              <a:ext uri="{FF2B5EF4-FFF2-40B4-BE49-F238E27FC236}">
                <a16:creationId xmlns:a16="http://schemas.microsoft.com/office/drawing/2014/main" id="{704F45CE-D0F3-4555-B7C8-C90B499AB6E4}"/>
              </a:ext>
            </a:extLst>
          </p:cNvPr>
          <p:cNvSpPr/>
          <p:nvPr/>
        </p:nvSpPr>
        <p:spPr>
          <a:xfrm>
            <a:off x="1413578" y="5792330"/>
            <a:ext cx="1201868" cy="72301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1</a:t>
            </a:r>
            <a:endParaRPr lang="zh-CN" altLang="en-US" dirty="0"/>
          </a:p>
        </p:txBody>
      </p:sp>
      <p:sp>
        <p:nvSpPr>
          <p:cNvPr id="21" name="流程图: 磁盘 20">
            <a:extLst>
              <a:ext uri="{FF2B5EF4-FFF2-40B4-BE49-F238E27FC236}">
                <a16:creationId xmlns:a16="http://schemas.microsoft.com/office/drawing/2014/main" id="{A504C737-A5F6-4213-AC99-6F3A1175AB2D}"/>
              </a:ext>
            </a:extLst>
          </p:cNvPr>
          <p:cNvSpPr/>
          <p:nvPr/>
        </p:nvSpPr>
        <p:spPr>
          <a:xfrm>
            <a:off x="4841744" y="5792330"/>
            <a:ext cx="1201868" cy="723014"/>
          </a:xfrm>
          <a:prstGeom prst="flowChartMagneticDisk">
            <a:avLst/>
          </a:prstGeom>
          <a:solidFill>
            <a:srgbClr val="5B9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数据</a:t>
            </a:r>
            <a:r>
              <a:rPr lang="en-US" altLang="zh-CN" dirty="0"/>
              <a:t>2</a:t>
            </a:r>
            <a:endParaRPr lang="zh-CN" altLang="en-US" dirty="0"/>
          </a:p>
        </p:txBody>
      </p:sp>
      <p:cxnSp>
        <p:nvCxnSpPr>
          <p:cNvPr id="6" name="直接箭头连接符 5">
            <a:extLst>
              <a:ext uri="{FF2B5EF4-FFF2-40B4-BE49-F238E27FC236}">
                <a16:creationId xmlns:a16="http://schemas.microsoft.com/office/drawing/2014/main" id="{4CFED250-D92E-4143-BAB1-A200A6219812}"/>
              </a:ext>
            </a:extLst>
          </p:cNvPr>
          <p:cNvCxnSpPr>
            <a:stCxn id="4" idx="1"/>
          </p:cNvCxnSpPr>
          <p:nvPr/>
        </p:nvCxnSpPr>
        <p:spPr>
          <a:xfrm flipV="1">
            <a:off x="2014512" y="5382930"/>
            <a:ext cx="0" cy="40940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66A43418-8DB7-48A7-ABDF-B6ED5D8AE611}"/>
              </a:ext>
            </a:extLst>
          </p:cNvPr>
          <p:cNvCxnSpPr>
            <a:cxnSpLocks/>
            <a:stCxn id="21" idx="1"/>
          </p:cNvCxnSpPr>
          <p:nvPr/>
        </p:nvCxnSpPr>
        <p:spPr>
          <a:xfrm flipH="1" flipV="1">
            <a:off x="5439438" y="5382930"/>
            <a:ext cx="3240" cy="409400"/>
          </a:xfrm>
          <a:prstGeom prst="straightConnector1">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68777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3"/>
                                        </p:tgtEl>
                                        <p:attrNameLst>
                                          <p:attrName>style.visibility</p:attrName>
                                        </p:attrNameLst>
                                      </p:cBhvr>
                                      <p:to>
                                        <p:strVal val="visible"/>
                                      </p:to>
                                    </p:set>
                                    <p:animEffect transition="in" filter="fade">
                                      <p:cBhvr>
                                        <p:cTn id="12" dur="500"/>
                                        <p:tgtEl>
                                          <p:spTgt spid="5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4"/>
                                        </p:tgtEl>
                                        <p:attrNameLst>
                                          <p:attrName>style.visibility</p:attrName>
                                        </p:attrNameLst>
                                      </p:cBhvr>
                                      <p:to>
                                        <p:strVal val="visible"/>
                                      </p:to>
                                    </p:set>
                                    <p:animEffect transition="in" filter="fade">
                                      <p:cBhvr>
                                        <p:cTn id="17" dur="500"/>
                                        <p:tgtEl>
                                          <p:spTgt spid="5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9"/>
                                        </p:tgtEl>
                                        <p:attrNameLst>
                                          <p:attrName>style.visibility</p:attrName>
                                        </p:attrNameLst>
                                      </p:cBhvr>
                                      <p:to>
                                        <p:strVal val="visible"/>
                                      </p:to>
                                    </p:set>
                                    <p:animEffect transition="in" filter="fade">
                                      <p:cBhvr>
                                        <p:cTn id="22" dur="500"/>
                                        <p:tgtEl>
                                          <p:spTgt spid="5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7"/>
                                        </p:tgtEl>
                                        <p:attrNameLst>
                                          <p:attrName>style.visibility</p:attrName>
                                        </p:attrNameLst>
                                      </p:cBhvr>
                                      <p:to>
                                        <p:strVal val="visible"/>
                                      </p:to>
                                    </p:set>
                                    <p:animEffect transition="in" filter="fade">
                                      <p:cBhvr>
                                        <p:cTn id="25" dur="500"/>
                                        <p:tgtEl>
                                          <p:spTgt spid="5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
                                        </p:tgtEl>
                                        <p:attrNameLst>
                                          <p:attrName>style.visibility</p:attrName>
                                        </p:attrNameLst>
                                      </p:cBhvr>
                                      <p:to>
                                        <p:strVal val="visible"/>
                                      </p:to>
                                    </p:set>
                                    <p:animEffect transition="in" filter="fade">
                                      <p:cBhvr>
                                        <p:cTn id="28" dur="500"/>
                                        <p:tgtEl>
                                          <p:spTgt spid="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par>
                                <p:cTn id="32" presetID="10"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500"/>
                                        <p:tgtEl>
                                          <p:spTgt spid="6"/>
                                        </p:tgtEl>
                                      </p:cBhvr>
                                    </p:animEffect>
                                  </p:childTnLst>
                                </p:cTn>
                              </p:par>
                              <p:par>
                                <p:cTn id="35" presetID="10"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animEffect transition="in" filter="fade">
                                      <p:cBhvr>
                                        <p:cTn id="37" dur="500"/>
                                        <p:tgtEl>
                                          <p:spTgt spid="2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55"/>
                                        </p:tgtEl>
                                        <p:attrNameLst>
                                          <p:attrName>style.visibility</p:attrName>
                                        </p:attrNameLst>
                                      </p:cBhvr>
                                      <p:to>
                                        <p:strVal val="visible"/>
                                      </p:to>
                                    </p:set>
                                    <p:animEffect transition="in" filter="fade">
                                      <p:cBhvr>
                                        <p:cTn id="4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53" grpId="0" animBg="1"/>
      <p:bldP spid="54" grpId="0"/>
      <p:bldP spid="55" grpId="0"/>
      <p:bldP spid="57" grpId="0" animBg="1"/>
      <p:bldP spid="4"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03735" cy="307777"/>
          </a:xfrm>
          <a:prstGeom prst="rect">
            <a:avLst/>
          </a:prstGeom>
        </p:spPr>
        <p:txBody>
          <a:bodyPr wrap="none">
            <a:spAutoFit/>
          </a:bodyPr>
          <a:lstStyle/>
          <a:p>
            <a:r>
              <a:rPr lang="en-US" altLang="zh-CN" sz="1400" b="1" dirty="0"/>
              <a:t>PART TWO Spark</a:t>
            </a:r>
            <a:r>
              <a:rPr lang="zh-CN" altLang="en-US" sz="1400" b="1" dirty="0"/>
              <a:t>编程接口</a:t>
            </a:r>
            <a:r>
              <a:rPr lang="en-US" altLang="zh-CN" sz="1400" b="1" dirty="0"/>
              <a:t> </a:t>
            </a:r>
            <a:endParaRPr lang="zh-CN" altLang="en-US" sz="1400" b="1" dirty="0"/>
          </a:p>
        </p:txBody>
      </p:sp>
      <p:sp>
        <p:nvSpPr>
          <p:cNvPr id="3" name="椭圆 2"/>
          <p:cNvSpPr/>
          <p:nvPr/>
        </p:nvSpPr>
        <p:spPr>
          <a:xfrm>
            <a:off x="2272818"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aphicFrame>
        <p:nvGraphicFramePr>
          <p:cNvPr id="48" name="表格 48">
            <a:extLst>
              <a:ext uri="{FF2B5EF4-FFF2-40B4-BE49-F238E27FC236}">
                <a16:creationId xmlns:a16="http://schemas.microsoft.com/office/drawing/2014/main" id="{D5D6702F-B72E-42AC-854F-F35021B473C3}"/>
              </a:ext>
            </a:extLst>
          </p:cNvPr>
          <p:cNvGraphicFramePr>
            <a:graphicFrameLocks noGrp="1"/>
          </p:cNvGraphicFramePr>
          <p:nvPr>
            <p:extLst>
              <p:ext uri="{D42A27DB-BD31-4B8C-83A1-F6EECF244321}">
                <p14:modId xmlns:p14="http://schemas.microsoft.com/office/powerpoint/2010/main" val="2307332064"/>
              </p:ext>
            </p:extLst>
          </p:nvPr>
        </p:nvGraphicFramePr>
        <p:xfrm>
          <a:off x="6452932" y="907492"/>
          <a:ext cx="4661384" cy="2595880"/>
        </p:xfrm>
        <a:graphic>
          <a:graphicData uri="http://schemas.openxmlformats.org/drawingml/2006/table">
            <a:tbl>
              <a:tblPr firstRow="1" bandRow="1">
                <a:tableStyleId>{5C22544A-7EE6-4342-B048-85BDC9FD1C3A}</a:tableStyleId>
              </a:tblPr>
              <a:tblGrid>
                <a:gridCol w="2330692">
                  <a:extLst>
                    <a:ext uri="{9D8B030D-6E8A-4147-A177-3AD203B41FA5}">
                      <a16:colId xmlns:a16="http://schemas.microsoft.com/office/drawing/2014/main" val="3051318409"/>
                    </a:ext>
                  </a:extLst>
                </a:gridCol>
                <a:gridCol w="2330692">
                  <a:extLst>
                    <a:ext uri="{9D8B030D-6E8A-4147-A177-3AD203B41FA5}">
                      <a16:colId xmlns:a16="http://schemas.microsoft.com/office/drawing/2014/main" val="2028291194"/>
                    </a:ext>
                  </a:extLst>
                </a:gridCol>
              </a:tblGrid>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Action列表：</a:t>
                      </a:r>
                      <a:endParaRPr lang="en-US" altLang="zh-CN" dirty="0"/>
                    </a:p>
                  </a:txBody>
                  <a:tcPr/>
                </a:tc>
                <a:tc hMerge="1">
                  <a:txBody>
                    <a:bodyPr/>
                    <a:lstStyle/>
                    <a:p>
                      <a:endParaRPr lang="zh-CN" altLang="en-US" dirty="0"/>
                    </a:p>
                  </a:txBody>
                  <a:tcPr/>
                </a:tc>
                <a:extLst>
                  <a:ext uri="{0D108BD9-81ED-4DB2-BD59-A6C34878D82A}">
                    <a16:rowId xmlns:a16="http://schemas.microsoft.com/office/drawing/2014/main" val="29991695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reduc</a:t>
                      </a:r>
                      <a:r>
                        <a:rPr lang="en-US" altLang="zh-CN" dirty="0"/>
                        <a:t>e</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takeOrdered</a:t>
                      </a:r>
                      <a:endParaRPr lang="en-US" altLang="zh-CN" dirty="0"/>
                    </a:p>
                  </a:txBody>
                  <a:tcPr/>
                </a:tc>
                <a:extLst>
                  <a:ext uri="{0D108BD9-81ED-4DB2-BD59-A6C34878D82A}">
                    <a16:rowId xmlns:a16="http://schemas.microsoft.com/office/drawing/2014/main" val="2738300987"/>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ollec</a:t>
                      </a:r>
                      <a:r>
                        <a:rPr lang="en-US" altLang="zh-CN" dirty="0"/>
                        <a:t>t</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saveAsTextFile</a:t>
                      </a:r>
                      <a:endParaRPr lang="en-US" altLang="zh-CN" dirty="0"/>
                    </a:p>
                  </a:txBody>
                  <a:tcPr/>
                </a:tc>
                <a:extLst>
                  <a:ext uri="{0D108BD9-81ED-4DB2-BD59-A6C34878D82A}">
                    <a16:rowId xmlns:a16="http://schemas.microsoft.com/office/drawing/2014/main" val="131062218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ount</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saveAsSequenceFile</a:t>
                      </a:r>
                      <a:endParaRPr lang="en-US" altLang="zh-CN" dirty="0"/>
                    </a:p>
                  </a:txBody>
                  <a:tcPr/>
                </a:tc>
                <a:extLst>
                  <a:ext uri="{0D108BD9-81ED-4DB2-BD59-A6C34878D82A}">
                    <a16:rowId xmlns:a16="http://schemas.microsoft.com/office/drawing/2014/main" val="393243591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f</a:t>
                      </a:r>
                      <a:r>
                        <a:rPr lang="zh-CN" altLang="en-US" dirty="0"/>
                        <a:t>irst</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saveAsObjectFile</a:t>
                      </a:r>
                      <a:endParaRPr lang="en-US" altLang="zh-CN" dirty="0"/>
                    </a:p>
                  </a:txBody>
                  <a:tcPr/>
                </a:tc>
                <a:extLst>
                  <a:ext uri="{0D108BD9-81ED-4DB2-BD59-A6C34878D82A}">
                    <a16:rowId xmlns:a16="http://schemas.microsoft.com/office/drawing/2014/main" val="740290025"/>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t</a:t>
                      </a:r>
                      <a:r>
                        <a:rPr lang="zh-CN" altLang="en-US" dirty="0"/>
                        <a:t>ake</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countByKey</a:t>
                      </a:r>
                      <a:endParaRPr lang="en-US" altLang="zh-CN" dirty="0"/>
                    </a:p>
                  </a:txBody>
                  <a:tcPr/>
                </a:tc>
                <a:extLst>
                  <a:ext uri="{0D108BD9-81ED-4DB2-BD59-A6C34878D82A}">
                    <a16:rowId xmlns:a16="http://schemas.microsoft.com/office/drawing/2014/main" val="66658807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takeSample</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foreach</a:t>
                      </a:r>
                      <a:endParaRPr lang="en-US" altLang="zh-CN" dirty="0"/>
                    </a:p>
                  </a:txBody>
                  <a:tcPr/>
                </a:tc>
                <a:extLst>
                  <a:ext uri="{0D108BD9-81ED-4DB2-BD59-A6C34878D82A}">
                    <a16:rowId xmlns:a16="http://schemas.microsoft.com/office/drawing/2014/main" val="3368187908"/>
                  </a:ext>
                </a:extLst>
              </a:tr>
            </a:tbl>
          </a:graphicData>
        </a:graphic>
      </p:graphicFrame>
      <p:graphicFrame>
        <p:nvGraphicFramePr>
          <p:cNvPr id="50" name="表格 50">
            <a:extLst>
              <a:ext uri="{FF2B5EF4-FFF2-40B4-BE49-F238E27FC236}">
                <a16:creationId xmlns:a16="http://schemas.microsoft.com/office/drawing/2014/main" id="{AAD64D4C-D50B-4C6A-9343-8D7165D0AFA4}"/>
              </a:ext>
            </a:extLst>
          </p:cNvPr>
          <p:cNvGraphicFramePr>
            <a:graphicFrameLocks noGrp="1"/>
          </p:cNvGraphicFramePr>
          <p:nvPr>
            <p:extLst>
              <p:ext uri="{D42A27DB-BD31-4B8C-83A1-F6EECF244321}">
                <p14:modId xmlns:p14="http://schemas.microsoft.com/office/powerpoint/2010/main" val="1743543832"/>
              </p:ext>
            </p:extLst>
          </p:nvPr>
        </p:nvGraphicFramePr>
        <p:xfrm>
          <a:off x="308025" y="903304"/>
          <a:ext cx="5342144" cy="4079240"/>
        </p:xfrm>
        <a:graphic>
          <a:graphicData uri="http://schemas.openxmlformats.org/drawingml/2006/table">
            <a:tbl>
              <a:tblPr firstRow="1" bandRow="1">
                <a:tableStyleId>{5C22544A-7EE6-4342-B048-85BDC9FD1C3A}</a:tableStyleId>
              </a:tblPr>
              <a:tblGrid>
                <a:gridCol w="2671072">
                  <a:extLst>
                    <a:ext uri="{9D8B030D-6E8A-4147-A177-3AD203B41FA5}">
                      <a16:colId xmlns:a16="http://schemas.microsoft.com/office/drawing/2014/main" val="1939205642"/>
                    </a:ext>
                  </a:extLst>
                </a:gridCol>
                <a:gridCol w="2671072">
                  <a:extLst>
                    <a:ext uri="{9D8B030D-6E8A-4147-A177-3AD203B41FA5}">
                      <a16:colId xmlns:a16="http://schemas.microsoft.com/office/drawing/2014/main" val="1836992683"/>
                    </a:ext>
                  </a:extLst>
                </a:gridCol>
              </a:tblGrid>
              <a:tr h="370840">
                <a:tc gridSpan="2">
                  <a:txBody>
                    <a:bodyPr/>
                    <a:lstStyle/>
                    <a:p>
                      <a:pPr algn="ctr"/>
                      <a:r>
                        <a:rPr lang="zh-CN" altLang="en-US" dirty="0"/>
                        <a:t>Transformation列表：</a:t>
                      </a:r>
                      <a:endParaRPr lang="en-US" altLang="zh-CN" dirty="0"/>
                    </a:p>
                  </a:txBody>
                  <a:tcPr/>
                </a:tc>
                <a:tc hMerge="1">
                  <a:txBody>
                    <a:bodyPr/>
                    <a:lstStyle/>
                    <a:p>
                      <a:endParaRPr lang="zh-CN" altLang="en-US" dirty="0"/>
                    </a:p>
                  </a:txBody>
                  <a:tcPr/>
                </a:tc>
                <a:extLst>
                  <a:ext uri="{0D108BD9-81ED-4DB2-BD59-A6C34878D82A}">
                    <a16:rowId xmlns:a16="http://schemas.microsoft.com/office/drawing/2014/main" val="2677118616"/>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map</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groupByKey</a:t>
                      </a:r>
                      <a:endParaRPr lang="en-US" altLang="zh-CN" dirty="0"/>
                    </a:p>
                  </a:txBody>
                  <a:tcPr/>
                </a:tc>
                <a:extLst>
                  <a:ext uri="{0D108BD9-81ED-4DB2-BD59-A6C34878D82A}">
                    <a16:rowId xmlns:a16="http://schemas.microsoft.com/office/drawing/2014/main" val="62895154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f</a:t>
                      </a:r>
                      <a:r>
                        <a:rPr lang="zh-CN" altLang="en-US" dirty="0"/>
                        <a:t>ilter</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reduceByKey</a:t>
                      </a:r>
                      <a:endParaRPr lang="en-US" altLang="zh-CN" dirty="0"/>
                    </a:p>
                  </a:txBody>
                  <a:tcPr/>
                </a:tc>
                <a:extLst>
                  <a:ext uri="{0D108BD9-81ED-4DB2-BD59-A6C34878D82A}">
                    <a16:rowId xmlns:a16="http://schemas.microsoft.com/office/drawing/2014/main" val="287653577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flatMap</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aggregateByKey</a:t>
                      </a:r>
                      <a:endParaRPr lang="en-US" altLang="zh-CN" dirty="0"/>
                    </a:p>
                  </a:txBody>
                  <a:tcPr/>
                </a:tc>
                <a:extLst>
                  <a:ext uri="{0D108BD9-81ED-4DB2-BD59-A6C34878D82A}">
                    <a16:rowId xmlns:a16="http://schemas.microsoft.com/office/drawing/2014/main" val="63338864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mapPartitions</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sortByKey</a:t>
                      </a:r>
                      <a:endParaRPr lang="en-US" altLang="zh-CN" dirty="0"/>
                    </a:p>
                  </a:txBody>
                  <a:tcPr/>
                </a:tc>
                <a:extLst>
                  <a:ext uri="{0D108BD9-81ED-4DB2-BD59-A6C34878D82A}">
                    <a16:rowId xmlns:a16="http://schemas.microsoft.com/office/drawing/2014/main" val="233596014"/>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mapPartitionsWithIndex</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J</a:t>
                      </a:r>
                      <a:r>
                        <a:rPr lang="zh-CN" altLang="en-US" dirty="0"/>
                        <a:t>oin</a:t>
                      </a:r>
                      <a:endParaRPr lang="en-US" altLang="zh-CN" dirty="0"/>
                    </a:p>
                  </a:txBody>
                  <a:tcPr/>
                </a:tc>
                <a:extLst>
                  <a:ext uri="{0D108BD9-81ED-4DB2-BD59-A6C34878D82A}">
                    <a16:rowId xmlns:a16="http://schemas.microsoft.com/office/drawing/2014/main" val="81277477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s</a:t>
                      </a:r>
                      <a:r>
                        <a:rPr lang="zh-CN" altLang="en-US" dirty="0"/>
                        <a:t>ample</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ogroup</a:t>
                      </a:r>
                      <a:endParaRPr lang="en-US" altLang="zh-CN" dirty="0"/>
                    </a:p>
                  </a:txBody>
                  <a:tcPr/>
                </a:tc>
                <a:extLst>
                  <a:ext uri="{0D108BD9-81ED-4DB2-BD59-A6C34878D82A}">
                    <a16:rowId xmlns:a16="http://schemas.microsoft.com/office/drawing/2014/main" val="92735512"/>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U</a:t>
                      </a:r>
                      <a:r>
                        <a:rPr lang="zh-CN" altLang="en-US" dirty="0"/>
                        <a:t>nion</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artesian</a:t>
                      </a:r>
                      <a:endParaRPr lang="en-US" altLang="zh-CN" dirty="0"/>
                    </a:p>
                  </a:txBody>
                  <a:tcPr/>
                </a:tc>
                <a:extLst>
                  <a:ext uri="{0D108BD9-81ED-4DB2-BD59-A6C34878D82A}">
                    <a16:rowId xmlns:a16="http://schemas.microsoft.com/office/drawing/2014/main" val="3791053668"/>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I</a:t>
                      </a:r>
                      <a:r>
                        <a:rPr lang="zh-CN" altLang="en-US" dirty="0"/>
                        <a:t>ntersection</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P</a:t>
                      </a:r>
                      <a:r>
                        <a:rPr lang="zh-CN" altLang="en-US" dirty="0"/>
                        <a:t>ipe</a:t>
                      </a:r>
                      <a:endParaRPr lang="en-US" altLang="zh-CN" dirty="0"/>
                    </a:p>
                  </a:txBody>
                  <a:tcPr/>
                </a:tc>
                <a:extLst>
                  <a:ext uri="{0D108BD9-81ED-4DB2-BD59-A6C34878D82A}">
                    <a16:rowId xmlns:a16="http://schemas.microsoft.com/office/drawing/2014/main" val="606315099"/>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D</a:t>
                      </a:r>
                      <a:r>
                        <a:rPr lang="zh-CN" altLang="en-US" dirty="0"/>
                        <a:t>istinct</a:t>
                      </a:r>
                      <a:endParaRPr lang="en-US" altLang="zh-CN"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t>c</a:t>
                      </a:r>
                      <a:r>
                        <a:rPr lang="zh-CN" altLang="en-US" dirty="0"/>
                        <a:t>oalesce</a:t>
                      </a:r>
                      <a:endParaRPr lang="en-US" altLang="zh-CN" dirty="0"/>
                    </a:p>
                  </a:txBody>
                  <a:tcPr/>
                </a:tc>
                <a:extLst>
                  <a:ext uri="{0D108BD9-81ED-4DB2-BD59-A6C34878D82A}">
                    <a16:rowId xmlns:a16="http://schemas.microsoft.com/office/drawing/2014/main" val="4145591179"/>
                  </a:ext>
                </a:extLst>
              </a:tr>
              <a:tr h="370840">
                <a:tc gridSpan="2">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t>repartitionrepartitionAndSortWithinPartitions</a:t>
                      </a:r>
                    </a:p>
                  </a:txBody>
                  <a:tcPr/>
                </a:tc>
                <a:tc hMerge="1">
                  <a:txBody>
                    <a:bodyPr/>
                    <a:lstStyle/>
                    <a:p>
                      <a:endParaRPr lang="zh-CN" altLang="en-US" dirty="0"/>
                    </a:p>
                  </a:txBody>
                  <a:tcPr/>
                </a:tc>
                <a:extLst>
                  <a:ext uri="{0D108BD9-81ED-4DB2-BD59-A6C34878D82A}">
                    <a16:rowId xmlns:a16="http://schemas.microsoft.com/office/drawing/2014/main" val="3251779379"/>
                  </a:ext>
                </a:extLst>
              </a:tr>
            </a:tbl>
          </a:graphicData>
        </a:graphic>
      </p:graphicFrame>
      <p:sp>
        <p:nvSpPr>
          <p:cNvPr id="9" name="矩形 8">
            <a:extLst>
              <a:ext uri="{FF2B5EF4-FFF2-40B4-BE49-F238E27FC236}">
                <a16:creationId xmlns:a16="http://schemas.microsoft.com/office/drawing/2014/main" id="{2DBBE0C9-D145-4DD9-AC99-838DE65043DA}"/>
              </a:ext>
            </a:extLst>
          </p:cNvPr>
          <p:cNvSpPr/>
          <p:nvPr/>
        </p:nvSpPr>
        <p:spPr>
          <a:xfrm>
            <a:off x="4461417" y="271081"/>
            <a:ext cx="3269165" cy="441916"/>
          </a:xfrm>
          <a:prstGeom prst="rect">
            <a:avLst/>
          </a:prstGeom>
        </p:spPr>
        <p:txBody>
          <a:bodyPr wrap="none">
            <a:spAutoFit/>
          </a:bodyPr>
          <a:lstStyle/>
          <a:p>
            <a:pPr>
              <a:lnSpc>
                <a:spcPct val="125000"/>
              </a:lnSpc>
            </a:pPr>
            <a:r>
              <a:rPr lang="en-US" altLang="zh-CN" sz="2000" b="1" dirty="0">
                <a:latin typeface="+mn-ea"/>
              </a:rPr>
              <a:t>Transformation</a:t>
            </a:r>
            <a:r>
              <a:rPr lang="zh-CN" altLang="en-US" sz="2000" b="1" dirty="0">
                <a:latin typeface="+mn-ea"/>
              </a:rPr>
              <a:t>与</a:t>
            </a:r>
            <a:r>
              <a:rPr lang="en-US" altLang="zh-CN" sz="2000" b="1" dirty="0">
                <a:latin typeface="+mn-ea"/>
              </a:rPr>
              <a:t>Action</a:t>
            </a:r>
          </a:p>
        </p:txBody>
      </p:sp>
      <p:sp>
        <p:nvSpPr>
          <p:cNvPr id="4" name="文本框 3">
            <a:extLst>
              <a:ext uri="{FF2B5EF4-FFF2-40B4-BE49-F238E27FC236}">
                <a16:creationId xmlns:a16="http://schemas.microsoft.com/office/drawing/2014/main" id="{1F373E60-5E1F-4B4E-A48E-7921DF7C7650}"/>
              </a:ext>
            </a:extLst>
          </p:cNvPr>
          <p:cNvSpPr txBox="1"/>
          <p:nvPr/>
        </p:nvSpPr>
        <p:spPr>
          <a:xfrm>
            <a:off x="800100" y="5487051"/>
            <a:ext cx="10364264" cy="753220"/>
          </a:xfrm>
          <a:prstGeom prst="rect">
            <a:avLst/>
          </a:prstGeom>
          <a:solidFill>
            <a:schemeClr val="accent6">
              <a:lumMod val="20000"/>
              <a:lumOff val="80000"/>
            </a:schemeClr>
          </a:solidFill>
        </p:spPr>
        <p:txBody>
          <a:bodyPr wrap="square" rtlCol="0">
            <a:spAutoFit/>
          </a:bodyPr>
          <a:lstStyle/>
          <a:p>
            <a:pPr>
              <a:lnSpc>
                <a:spcPct val="125000"/>
              </a:lnSpc>
            </a:pPr>
            <a:r>
              <a:rPr lang="zh-CN" altLang="en-US" dirty="0">
                <a:latin typeface="+mn-ea"/>
              </a:rPr>
              <a:t>       整个过程中，最有技巧的地方是，</a:t>
            </a:r>
            <a:r>
              <a:rPr lang="en-US" altLang="zh-CN" b="1" dirty="0">
                <a:solidFill>
                  <a:srgbClr val="7030A0"/>
                </a:solidFill>
                <a:latin typeface="+mn-ea"/>
              </a:rPr>
              <a:t>RDD</a:t>
            </a:r>
            <a:r>
              <a:rPr lang="zh-CN" altLang="en-US" b="1" dirty="0">
                <a:solidFill>
                  <a:srgbClr val="7030A0"/>
                </a:solidFill>
                <a:latin typeface="+mn-ea"/>
              </a:rPr>
              <a:t>的动作函数（</a:t>
            </a:r>
            <a:r>
              <a:rPr lang="en-US" altLang="zh-CN" b="1" dirty="0">
                <a:solidFill>
                  <a:srgbClr val="7030A0"/>
                </a:solidFill>
                <a:latin typeface="+mn-ea"/>
              </a:rPr>
              <a:t>Action</a:t>
            </a:r>
            <a:r>
              <a:rPr lang="zh-CN" altLang="en-US" b="1" dirty="0">
                <a:solidFill>
                  <a:srgbClr val="7030A0"/>
                </a:solidFill>
                <a:latin typeface="+mn-ea"/>
              </a:rPr>
              <a:t>）才是真正的程序起始点</a:t>
            </a:r>
            <a:r>
              <a:rPr lang="zh-CN" altLang="en-US" dirty="0">
                <a:latin typeface="+mn-ea"/>
              </a:rPr>
              <a:t>，第一个动作函数开始执行时，整个数据流和任务流才开始，这是</a:t>
            </a:r>
            <a:r>
              <a:rPr lang="en-US" altLang="zh-CN" b="1" dirty="0">
                <a:solidFill>
                  <a:srgbClr val="FF0000"/>
                </a:solidFill>
                <a:latin typeface="+mn-ea"/>
              </a:rPr>
              <a:t>RDD</a:t>
            </a:r>
            <a:r>
              <a:rPr lang="zh-CN" altLang="en-US" b="1" dirty="0">
                <a:solidFill>
                  <a:srgbClr val="FF0000"/>
                </a:solidFill>
                <a:latin typeface="+mn-ea"/>
              </a:rPr>
              <a:t>典型的惰性计算</a:t>
            </a:r>
            <a:r>
              <a:rPr lang="zh-CN" altLang="en-US" b="1" dirty="0">
                <a:latin typeface="+mn-ea"/>
              </a:rPr>
              <a:t>。</a:t>
            </a:r>
          </a:p>
        </p:txBody>
      </p:sp>
      <p:sp>
        <p:nvSpPr>
          <p:cNvPr id="5" name="矩形 4">
            <a:extLst>
              <a:ext uri="{FF2B5EF4-FFF2-40B4-BE49-F238E27FC236}">
                <a16:creationId xmlns:a16="http://schemas.microsoft.com/office/drawing/2014/main" id="{3C05C244-DF84-4CA4-B90D-66C583AB001B}"/>
              </a:ext>
            </a:extLst>
          </p:cNvPr>
          <p:cNvSpPr/>
          <p:nvPr/>
        </p:nvSpPr>
        <p:spPr>
          <a:xfrm>
            <a:off x="5982232" y="3739250"/>
            <a:ext cx="6120725" cy="1295355"/>
          </a:xfrm>
          <a:prstGeom prst="rect">
            <a:avLst/>
          </a:prstGeom>
        </p:spPr>
        <p:txBody>
          <a:bodyPr wrap="square">
            <a:spAutoFit/>
          </a:bodyPr>
          <a:lstStyle/>
          <a:p>
            <a:pPr>
              <a:lnSpc>
                <a:spcPct val="125000"/>
              </a:lnSpc>
            </a:pPr>
            <a:r>
              <a:rPr lang="zh-CN" altLang="en-US" sz="1600" dirty="0">
                <a:latin typeface="+mn-ea"/>
              </a:rPr>
              <a:t>在编写 </a:t>
            </a:r>
            <a:r>
              <a:rPr lang="en-US" altLang="zh-CN" sz="1600" dirty="0">
                <a:latin typeface="+mn-ea"/>
              </a:rPr>
              <a:t>Spark </a:t>
            </a:r>
            <a:r>
              <a:rPr lang="zh-CN" altLang="en-US" sz="1600" dirty="0">
                <a:latin typeface="+mn-ea"/>
              </a:rPr>
              <a:t>应用程序时，</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rPr>
              <a:t>首先，通过</a:t>
            </a:r>
            <a:r>
              <a:rPr lang="zh-CN" altLang="en-US" sz="1600" dirty="0">
                <a:solidFill>
                  <a:srgbClr val="FF0000"/>
                </a:solidFill>
                <a:latin typeface="+mn-ea"/>
              </a:rPr>
              <a:t>转换函数</a:t>
            </a:r>
            <a:r>
              <a:rPr lang="zh-CN" altLang="en-US" sz="1600" dirty="0">
                <a:latin typeface="+mn-ea"/>
              </a:rPr>
              <a:t>，将源数据抽取过来，生成一组</a:t>
            </a:r>
            <a:r>
              <a:rPr lang="en-US" altLang="zh-CN" sz="1600" dirty="0">
                <a:latin typeface="+mn-ea"/>
              </a:rPr>
              <a:t>RDD</a:t>
            </a:r>
            <a:r>
              <a:rPr lang="zh-CN" altLang="en-US" sz="1600" dirty="0">
                <a:latin typeface="+mn-ea"/>
              </a:rPr>
              <a:t>；</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rPr>
              <a:t>其次，在</a:t>
            </a:r>
            <a:r>
              <a:rPr lang="en-US" altLang="zh-CN" sz="1600" dirty="0">
                <a:latin typeface="+mn-ea"/>
              </a:rPr>
              <a:t>RDD</a:t>
            </a:r>
            <a:r>
              <a:rPr lang="zh-CN" altLang="en-US" sz="1600" dirty="0">
                <a:latin typeface="+mn-ea"/>
              </a:rPr>
              <a:t>上执行</a:t>
            </a:r>
            <a:r>
              <a:rPr lang="zh-CN" altLang="en-US" sz="1600" dirty="0">
                <a:solidFill>
                  <a:srgbClr val="FF0000"/>
                </a:solidFill>
                <a:latin typeface="+mn-ea"/>
              </a:rPr>
              <a:t>动作函数，</a:t>
            </a:r>
            <a:r>
              <a:rPr lang="zh-CN" altLang="en-US" sz="1600" dirty="0">
                <a:latin typeface="+mn-ea"/>
              </a:rPr>
              <a:t>使得结算结果返回驱动程序（</a:t>
            </a:r>
            <a:r>
              <a:rPr lang="en-US" altLang="zh-CN" sz="1600" dirty="0">
                <a:latin typeface="+mn-ea"/>
              </a:rPr>
              <a:t>Spark</a:t>
            </a:r>
            <a:r>
              <a:rPr lang="zh-CN" altLang="en-US" sz="1600" dirty="0">
                <a:latin typeface="+mn-ea"/>
              </a:rPr>
              <a:t>程序发起点），结果可能是单值，是数据集，或文件。</a:t>
            </a:r>
            <a:endParaRPr lang="en-US" altLang="zh-CN" sz="1600" dirty="0">
              <a:latin typeface="+mn-ea"/>
            </a:endParaRPr>
          </a:p>
        </p:txBody>
      </p:sp>
    </p:spTree>
    <p:extLst>
      <p:ext uri="{BB962C8B-B14F-4D97-AF65-F5344CB8AC3E}">
        <p14:creationId xmlns:p14="http://schemas.microsoft.com/office/powerpoint/2010/main" val="3275365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03735" cy="307777"/>
          </a:xfrm>
          <a:prstGeom prst="rect">
            <a:avLst/>
          </a:prstGeom>
        </p:spPr>
        <p:txBody>
          <a:bodyPr wrap="none">
            <a:spAutoFit/>
          </a:bodyPr>
          <a:lstStyle/>
          <a:p>
            <a:r>
              <a:rPr lang="en-US" altLang="zh-CN" sz="1400" b="1" dirty="0"/>
              <a:t>PART TWO Spark</a:t>
            </a:r>
            <a:r>
              <a:rPr lang="zh-CN" altLang="en-US" sz="1400" b="1" dirty="0"/>
              <a:t>编程接口</a:t>
            </a:r>
            <a:r>
              <a:rPr lang="en-US" altLang="zh-CN" sz="1400" b="1" dirty="0"/>
              <a:t> </a:t>
            </a:r>
            <a:endParaRPr lang="zh-CN" altLang="en-US" sz="1400" b="1" dirty="0"/>
          </a:p>
        </p:txBody>
      </p:sp>
      <p:sp>
        <p:nvSpPr>
          <p:cNvPr id="3" name="椭圆 2"/>
          <p:cNvSpPr/>
          <p:nvPr/>
        </p:nvSpPr>
        <p:spPr>
          <a:xfrm>
            <a:off x="2272818"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9" name="矩形 8">
            <a:extLst>
              <a:ext uri="{FF2B5EF4-FFF2-40B4-BE49-F238E27FC236}">
                <a16:creationId xmlns:a16="http://schemas.microsoft.com/office/drawing/2014/main" id="{2DBBE0C9-D145-4DD9-AC99-838DE65043DA}"/>
              </a:ext>
            </a:extLst>
          </p:cNvPr>
          <p:cNvSpPr/>
          <p:nvPr/>
        </p:nvSpPr>
        <p:spPr>
          <a:xfrm>
            <a:off x="3549839" y="214410"/>
            <a:ext cx="4836773" cy="441916"/>
          </a:xfrm>
          <a:prstGeom prst="rect">
            <a:avLst/>
          </a:prstGeom>
        </p:spPr>
        <p:txBody>
          <a:bodyPr wrap="none">
            <a:spAutoFit/>
          </a:bodyPr>
          <a:lstStyle/>
          <a:p>
            <a:pPr>
              <a:lnSpc>
                <a:spcPct val="125000"/>
              </a:lnSpc>
            </a:pPr>
            <a:r>
              <a:rPr lang="zh-CN" altLang="en-US" sz="2000" b="1" dirty="0">
                <a:latin typeface="+mn-ea"/>
              </a:rPr>
              <a:t>结合</a:t>
            </a:r>
            <a:r>
              <a:rPr lang="en-US" altLang="zh-CN" sz="2000" b="1" dirty="0">
                <a:latin typeface="+mn-ea"/>
              </a:rPr>
              <a:t>Spark</a:t>
            </a:r>
            <a:r>
              <a:rPr lang="zh-CN" altLang="en-US" sz="2000" b="1" dirty="0">
                <a:latin typeface="+mn-ea"/>
              </a:rPr>
              <a:t>任务执行来看</a:t>
            </a:r>
            <a:r>
              <a:rPr lang="en-US" altLang="zh-CN" sz="2000" b="1" dirty="0">
                <a:latin typeface="+mn-ea"/>
              </a:rPr>
              <a:t>RDD</a:t>
            </a:r>
            <a:r>
              <a:rPr lang="zh-CN" altLang="en-US" sz="2000" b="1" dirty="0">
                <a:latin typeface="+mn-ea"/>
              </a:rPr>
              <a:t>的惰性计算</a:t>
            </a:r>
            <a:endParaRPr lang="en-US" altLang="zh-CN" sz="2000" b="1" dirty="0">
              <a:latin typeface="+mn-ea"/>
            </a:endParaRPr>
          </a:p>
        </p:txBody>
      </p:sp>
      <p:sp>
        <p:nvSpPr>
          <p:cNvPr id="5" name="矩形 4">
            <a:extLst>
              <a:ext uri="{FF2B5EF4-FFF2-40B4-BE49-F238E27FC236}">
                <a16:creationId xmlns:a16="http://schemas.microsoft.com/office/drawing/2014/main" id="{6D612C54-AD7F-439F-8FD4-CE46C4CE4187}"/>
              </a:ext>
            </a:extLst>
          </p:cNvPr>
          <p:cNvSpPr/>
          <p:nvPr/>
        </p:nvSpPr>
        <p:spPr>
          <a:xfrm>
            <a:off x="6096000" y="692829"/>
            <a:ext cx="5956300" cy="2760756"/>
          </a:xfrm>
          <a:prstGeom prst="rect">
            <a:avLst/>
          </a:prstGeom>
        </p:spPr>
        <p:txBody>
          <a:bodyPr wrap="square">
            <a:spAutoFit/>
          </a:bodyPr>
          <a:lstStyle/>
          <a:p>
            <a:pPr>
              <a:lnSpc>
                <a:spcPct val="125000"/>
              </a:lnSpc>
            </a:pPr>
            <a:r>
              <a:rPr lang="en-US" altLang="zh-CN" sz="1400" b="1" dirty="0">
                <a:solidFill>
                  <a:srgbClr val="0070C0"/>
                </a:solidFill>
                <a:latin typeface="+mn-ea"/>
              </a:rPr>
              <a:t>TODO</a:t>
            </a:r>
            <a:r>
              <a:rPr lang="zh-CN" altLang="en-US" sz="1400" b="1" dirty="0">
                <a:solidFill>
                  <a:srgbClr val="0070C0"/>
                </a:solidFill>
                <a:latin typeface="+mn-ea"/>
              </a:rPr>
              <a:t>：</a:t>
            </a:r>
            <a:endParaRPr lang="en-US" altLang="zh-CN" sz="1400" b="1" dirty="0">
              <a:solidFill>
                <a:srgbClr val="0070C0"/>
              </a:solidFill>
              <a:latin typeface="+mn-ea"/>
            </a:endParaRPr>
          </a:p>
          <a:p>
            <a:pPr marL="342900" indent="-342900">
              <a:lnSpc>
                <a:spcPct val="125000"/>
              </a:lnSpc>
              <a:buFont typeface="+mj-lt"/>
              <a:buAutoNum type="arabicPeriod"/>
            </a:pPr>
            <a:r>
              <a:rPr lang="zh-CN" altLang="en-US" sz="1400" dirty="0">
                <a:latin typeface="+mn-ea"/>
              </a:rPr>
              <a:t>将一个包含人名和地址的文件加载到RDD1中</a:t>
            </a:r>
            <a:endParaRPr lang="en-US" altLang="zh-CN" sz="1400" dirty="0">
              <a:latin typeface="+mn-ea"/>
            </a:endParaRPr>
          </a:p>
          <a:p>
            <a:pPr marL="342900" indent="-342900">
              <a:lnSpc>
                <a:spcPct val="125000"/>
              </a:lnSpc>
              <a:buFont typeface="+mj-lt"/>
              <a:buAutoNum type="arabicPeriod"/>
            </a:pPr>
            <a:r>
              <a:rPr lang="zh-CN" altLang="en-US" sz="1400" dirty="0">
                <a:latin typeface="+mn-ea"/>
              </a:rPr>
              <a:t>将一个包含人名和电话的文件加载到RDD2中</a:t>
            </a:r>
            <a:endParaRPr lang="en-US" altLang="zh-CN" sz="1400" dirty="0">
              <a:latin typeface="+mn-ea"/>
            </a:endParaRPr>
          </a:p>
          <a:p>
            <a:pPr marL="342900" indent="-342900">
              <a:lnSpc>
                <a:spcPct val="125000"/>
              </a:lnSpc>
              <a:buFont typeface="+mj-lt"/>
              <a:buAutoNum type="arabicPeriod"/>
            </a:pPr>
            <a:r>
              <a:rPr lang="zh-CN" altLang="en-US" sz="1400" dirty="0">
                <a:latin typeface="+mn-ea"/>
              </a:rPr>
              <a:t>通过name来Join RDD1和RDD2，生成RDD3</a:t>
            </a:r>
            <a:endParaRPr lang="en-US" altLang="zh-CN" sz="1400" dirty="0">
              <a:latin typeface="+mn-ea"/>
            </a:endParaRPr>
          </a:p>
          <a:p>
            <a:pPr marL="342900" indent="-342900">
              <a:lnSpc>
                <a:spcPct val="125000"/>
              </a:lnSpc>
              <a:buFont typeface="+mj-lt"/>
              <a:buAutoNum type="arabicPeriod"/>
            </a:pPr>
            <a:r>
              <a:rPr lang="zh-CN" altLang="en-US" sz="1400" dirty="0">
                <a:latin typeface="+mn-ea"/>
              </a:rPr>
              <a:t>在RDD3上做Map，给每个人生成一个HTML展示卡作为RDD4</a:t>
            </a:r>
            <a:endParaRPr lang="en-US" altLang="zh-CN" sz="1400" dirty="0">
              <a:latin typeface="+mn-ea"/>
            </a:endParaRPr>
          </a:p>
          <a:p>
            <a:pPr marL="342900" indent="-342900">
              <a:lnSpc>
                <a:spcPct val="125000"/>
              </a:lnSpc>
              <a:buFont typeface="+mj-lt"/>
              <a:buAutoNum type="arabicPeriod"/>
            </a:pPr>
            <a:r>
              <a:rPr lang="zh-CN" altLang="en-US" sz="1400" dirty="0">
                <a:latin typeface="+mn-ea"/>
              </a:rPr>
              <a:t>将RDD4保存到文件</a:t>
            </a:r>
            <a:endParaRPr lang="en-US" altLang="zh-CN" sz="1400" dirty="0">
              <a:latin typeface="+mn-ea"/>
            </a:endParaRPr>
          </a:p>
          <a:p>
            <a:pPr marL="342900" indent="-342900">
              <a:lnSpc>
                <a:spcPct val="125000"/>
              </a:lnSpc>
              <a:buFont typeface="+mj-lt"/>
              <a:buAutoNum type="arabicPeriod"/>
            </a:pPr>
            <a:r>
              <a:rPr lang="zh-CN" altLang="en-US" sz="1400" dirty="0">
                <a:latin typeface="+mn-ea"/>
              </a:rPr>
              <a:t>在RDD1上做Map，从每个地址中提取邮编，结果生成RDD5</a:t>
            </a:r>
            <a:endParaRPr lang="en-US" altLang="zh-CN" sz="1400" dirty="0">
              <a:latin typeface="+mn-ea"/>
            </a:endParaRPr>
          </a:p>
          <a:p>
            <a:pPr marL="342900" indent="-342900">
              <a:lnSpc>
                <a:spcPct val="125000"/>
              </a:lnSpc>
              <a:buFont typeface="+mj-lt"/>
              <a:buAutoNum type="arabicPeriod"/>
            </a:pPr>
            <a:r>
              <a:rPr lang="zh-CN" altLang="en-US" sz="1400" dirty="0">
                <a:latin typeface="+mn-ea"/>
              </a:rPr>
              <a:t>在RDD5上做聚合，计算出每个邮编地区中生活的人数，结果生成RDD6</a:t>
            </a:r>
            <a:endParaRPr lang="en-US" altLang="zh-CN" sz="1400" dirty="0">
              <a:latin typeface="+mn-ea"/>
            </a:endParaRPr>
          </a:p>
          <a:p>
            <a:pPr marL="342900" indent="-342900">
              <a:lnSpc>
                <a:spcPct val="125000"/>
              </a:lnSpc>
              <a:buFont typeface="+mj-lt"/>
              <a:buAutoNum type="arabicPeriod"/>
            </a:pPr>
            <a:r>
              <a:rPr lang="zh-CN" altLang="en-US" sz="1400" dirty="0">
                <a:latin typeface="+mn-ea"/>
              </a:rPr>
              <a:t>Collect RDD6，并且将这些统计结果输出到stdout</a:t>
            </a:r>
          </a:p>
        </p:txBody>
      </p:sp>
      <p:pic>
        <p:nvPicPr>
          <p:cNvPr id="7" name="图片 6">
            <a:extLst>
              <a:ext uri="{FF2B5EF4-FFF2-40B4-BE49-F238E27FC236}">
                <a16:creationId xmlns:a16="http://schemas.microsoft.com/office/drawing/2014/main" id="{15D33907-C95D-40B8-ADBC-3ED7E1011D0C}"/>
              </a:ext>
            </a:extLst>
          </p:cNvPr>
          <p:cNvPicPr>
            <a:picLocks noChangeAspect="1"/>
          </p:cNvPicPr>
          <p:nvPr/>
        </p:nvPicPr>
        <p:blipFill>
          <a:blip r:embed="rId2"/>
          <a:stretch>
            <a:fillRect/>
          </a:stretch>
        </p:blipFill>
        <p:spPr>
          <a:xfrm>
            <a:off x="308238" y="703732"/>
            <a:ext cx="5659988" cy="5996528"/>
          </a:xfrm>
          <a:prstGeom prst="rect">
            <a:avLst/>
          </a:prstGeom>
        </p:spPr>
      </p:pic>
      <p:sp>
        <p:nvSpPr>
          <p:cNvPr id="8" name="文本框 7">
            <a:extLst>
              <a:ext uri="{FF2B5EF4-FFF2-40B4-BE49-F238E27FC236}">
                <a16:creationId xmlns:a16="http://schemas.microsoft.com/office/drawing/2014/main" id="{1F12194F-349E-438B-9934-BD2A068DCD4C}"/>
              </a:ext>
            </a:extLst>
          </p:cNvPr>
          <p:cNvSpPr txBox="1"/>
          <p:nvPr/>
        </p:nvSpPr>
        <p:spPr>
          <a:xfrm>
            <a:off x="6096000" y="3701996"/>
            <a:ext cx="5956300" cy="3030060"/>
          </a:xfrm>
          <a:prstGeom prst="rect">
            <a:avLst/>
          </a:prstGeom>
          <a:noFill/>
        </p:spPr>
        <p:txBody>
          <a:bodyPr wrap="square" rtlCol="0">
            <a:spAutoFit/>
          </a:bodyPr>
          <a:lstStyle/>
          <a:p>
            <a:pPr>
              <a:lnSpc>
                <a:spcPct val="125000"/>
              </a:lnSpc>
            </a:pPr>
            <a:r>
              <a:rPr lang="en-US" altLang="zh-CN" sz="1400" b="1" dirty="0">
                <a:solidFill>
                  <a:srgbClr val="FF0000"/>
                </a:solidFill>
                <a:latin typeface="+mn-ea"/>
              </a:rPr>
              <a:t>Spark</a:t>
            </a:r>
            <a:r>
              <a:rPr lang="zh-CN" altLang="en-US" sz="1400" b="1" dirty="0">
                <a:solidFill>
                  <a:srgbClr val="FF0000"/>
                </a:solidFill>
                <a:latin typeface="+mn-ea"/>
              </a:rPr>
              <a:t>中：</a:t>
            </a:r>
            <a:endParaRPr lang="en-US" altLang="zh-CN" sz="1400" b="1" dirty="0">
              <a:solidFill>
                <a:srgbClr val="FF0000"/>
              </a:solidFill>
              <a:latin typeface="+mn-ea"/>
            </a:endParaRPr>
          </a:p>
          <a:p>
            <a:pPr marL="285750" indent="-285750">
              <a:lnSpc>
                <a:spcPct val="125000"/>
              </a:lnSpc>
              <a:buFont typeface="Arial" panose="020B0604020202020204" pitchFamily="34" charset="0"/>
              <a:buChar char="•"/>
            </a:pPr>
            <a:r>
              <a:rPr lang="zh-CN" altLang="en-US" sz="1400" dirty="0">
                <a:latin typeface="+mn-ea"/>
              </a:rPr>
              <a:t>全部程序（步骤</a:t>
            </a:r>
            <a:r>
              <a:rPr lang="en-US" altLang="zh-CN" sz="1400" dirty="0">
                <a:latin typeface="+mn-ea"/>
              </a:rPr>
              <a:t>1-8</a:t>
            </a:r>
            <a:r>
              <a:rPr lang="zh-CN" altLang="en-US" sz="1400" dirty="0">
                <a:latin typeface="+mn-ea"/>
              </a:rPr>
              <a:t>）会作为一个</a:t>
            </a:r>
            <a:r>
              <a:rPr lang="en-US" altLang="zh-CN" sz="1400" dirty="0">
                <a:solidFill>
                  <a:srgbClr val="0094AA"/>
                </a:solidFill>
                <a:latin typeface="+mn-ea"/>
              </a:rPr>
              <a:t>Driver program</a:t>
            </a:r>
            <a:r>
              <a:rPr lang="zh-CN" altLang="en-US" sz="1400" dirty="0">
                <a:latin typeface="+mn-ea"/>
              </a:rPr>
              <a:t>；</a:t>
            </a:r>
            <a:endParaRPr lang="en-US" altLang="zh-CN" sz="1400" dirty="0">
              <a:latin typeface="+mn-ea"/>
            </a:endParaRPr>
          </a:p>
          <a:p>
            <a:pPr marL="285750" indent="-285750">
              <a:lnSpc>
                <a:spcPct val="125000"/>
              </a:lnSpc>
              <a:buFont typeface="Arial" panose="020B0604020202020204" pitchFamily="34" charset="0"/>
              <a:buChar char="•"/>
            </a:pPr>
            <a:r>
              <a:rPr lang="en-US" altLang="zh-CN" sz="1400" dirty="0">
                <a:latin typeface="+mn-ea"/>
              </a:rPr>
              <a:t>Spark</a:t>
            </a:r>
            <a:r>
              <a:rPr lang="zh-CN" altLang="en-US" sz="1400" dirty="0">
                <a:latin typeface="+mn-ea"/>
              </a:rPr>
              <a:t>中</a:t>
            </a:r>
            <a:r>
              <a:rPr lang="zh-CN" altLang="en-US" sz="1400" dirty="0">
                <a:solidFill>
                  <a:srgbClr val="0070C0"/>
                </a:solidFill>
                <a:latin typeface="+mn-ea"/>
              </a:rPr>
              <a:t>每个</a:t>
            </a:r>
            <a:r>
              <a:rPr lang="en-US" altLang="zh-CN" sz="1400" dirty="0">
                <a:solidFill>
                  <a:srgbClr val="0070C0"/>
                </a:solidFill>
                <a:latin typeface="+mn-ea"/>
              </a:rPr>
              <a:t>Action</a:t>
            </a:r>
            <a:r>
              <a:rPr lang="zh-CN" altLang="en-US" sz="1400" dirty="0">
                <a:solidFill>
                  <a:srgbClr val="0070C0"/>
                </a:solidFill>
                <a:latin typeface="+mn-ea"/>
              </a:rPr>
              <a:t>对应着一个</a:t>
            </a:r>
            <a:r>
              <a:rPr lang="en-US" altLang="zh-CN" sz="1400" dirty="0">
                <a:solidFill>
                  <a:srgbClr val="0070C0"/>
                </a:solidFill>
                <a:latin typeface="+mn-ea"/>
              </a:rPr>
              <a:t>Job</a:t>
            </a:r>
            <a:r>
              <a:rPr lang="zh-CN" altLang="en-US" sz="1400" dirty="0">
                <a:latin typeface="+mn-ea"/>
              </a:rPr>
              <a:t>，第五步中的</a:t>
            </a:r>
            <a:r>
              <a:rPr lang="en-US" altLang="zh-CN" sz="1400" dirty="0">
                <a:latin typeface="+mn-ea"/>
              </a:rPr>
              <a:t>save</a:t>
            </a:r>
            <a:r>
              <a:rPr lang="zh-CN" altLang="en-US" sz="1400" dirty="0">
                <a:latin typeface="+mn-ea"/>
              </a:rPr>
              <a:t>和第八步中的</a:t>
            </a:r>
            <a:r>
              <a:rPr lang="en-US" altLang="zh-CN" sz="1400" dirty="0">
                <a:latin typeface="+mn-ea"/>
              </a:rPr>
              <a:t>collect</a:t>
            </a:r>
            <a:r>
              <a:rPr lang="zh-CN" altLang="en-US" sz="1400" dirty="0">
                <a:latin typeface="+mn-ea"/>
              </a:rPr>
              <a:t>都是</a:t>
            </a:r>
            <a:r>
              <a:rPr lang="en-US" altLang="zh-CN" sz="1400" dirty="0">
                <a:solidFill>
                  <a:srgbClr val="0070C0"/>
                </a:solidFill>
                <a:latin typeface="+mn-ea"/>
              </a:rPr>
              <a:t>Spark Job</a:t>
            </a:r>
            <a:r>
              <a:rPr lang="zh-CN" altLang="en-US" sz="1400" dirty="0">
                <a:solidFill>
                  <a:srgbClr val="0070C0"/>
                </a:solidFill>
                <a:latin typeface="+mn-ea"/>
              </a:rPr>
              <a:t>，每个</a:t>
            </a:r>
            <a:r>
              <a:rPr lang="en-US" altLang="zh-CN" sz="1400" dirty="0">
                <a:solidFill>
                  <a:srgbClr val="0070C0"/>
                </a:solidFill>
                <a:latin typeface="+mn-ea"/>
              </a:rPr>
              <a:t>job</a:t>
            </a:r>
            <a:r>
              <a:rPr lang="zh-CN" altLang="en-US" sz="1400" dirty="0">
                <a:solidFill>
                  <a:srgbClr val="0070C0"/>
                </a:solidFill>
                <a:latin typeface="+mn-ea"/>
              </a:rPr>
              <a:t>则是一些</a:t>
            </a:r>
            <a:r>
              <a:rPr lang="en-US" altLang="zh-CN" sz="1400" dirty="0">
                <a:solidFill>
                  <a:srgbClr val="0070C0"/>
                </a:solidFill>
                <a:latin typeface="+mn-ea"/>
              </a:rPr>
              <a:t>stage</a:t>
            </a:r>
            <a:r>
              <a:rPr lang="zh-CN" altLang="en-US" sz="1400" dirty="0">
                <a:solidFill>
                  <a:srgbClr val="0070C0"/>
                </a:solidFill>
                <a:latin typeface="+mn-ea"/>
              </a:rPr>
              <a:t>序列的结果；</a:t>
            </a:r>
            <a:endParaRPr lang="en-US" altLang="zh-CN" sz="1400" dirty="0">
              <a:solidFill>
                <a:srgbClr val="0070C0"/>
              </a:solidFill>
              <a:latin typeface="+mn-ea"/>
            </a:endParaRPr>
          </a:p>
          <a:p>
            <a:pPr marL="285750" indent="-285750">
              <a:lnSpc>
                <a:spcPct val="125000"/>
              </a:lnSpc>
              <a:buFont typeface="Arial" panose="020B0604020202020204" pitchFamily="34" charset="0"/>
              <a:buChar char="•"/>
            </a:pPr>
            <a:r>
              <a:rPr lang="zh-CN" altLang="en-US" sz="1400" dirty="0">
                <a:latin typeface="+mn-ea"/>
              </a:rPr>
              <a:t>其他的步骤（</a:t>
            </a:r>
            <a:r>
              <a:rPr lang="en-US" altLang="zh-CN" sz="1400" dirty="0">
                <a:latin typeface="+mn-ea"/>
              </a:rPr>
              <a:t>1</a:t>
            </a:r>
            <a:r>
              <a:rPr lang="zh-CN" altLang="en-US" sz="1400" dirty="0">
                <a:latin typeface="+mn-ea"/>
              </a:rPr>
              <a:t>、</a:t>
            </a:r>
            <a:r>
              <a:rPr lang="en-US" altLang="zh-CN" sz="1400" dirty="0">
                <a:latin typeface="+mn-ea"/>
              </a:rPr>
              <a:t>2</a:t>
            </a:r>
            <a:r>
              <a:rPr lang="zh-CN" altLang="en-US" sz="1400" dirty="0">
                <a:latin typeface="+mn-ea"/>
              </a:rPr>
              <a:t>、</a:t>
            </a:r>
            <a:r>
              <a:rPr lang="en-US" altLang="zh-CN" sz="1400" dirty="0">
                <a:latin typeface="+mn-ea"/>
              </a:rPr>
              <a:t>3</a:t>
            </a:r>
            <a:r>
              <a:rPr lang="zh-CN" altLang="en-US" sz="1400" dirty="0">
                <a:latin typeface="+mn-ea"/>
              </a:rPr>
              <a:t>、</a:t>
            </a:r>
            <a:r>
              <a:rPr lang="en-US" altLang="zh-CN" sz="1400" dirty="0">
                <a:latin typeface="+mn-ea"/>
              </a:rPr>
              <a:t>4</a:t>
            </a:r>
            <a:r>
              <a:rPr lang="zh-CN" altLang="en-US" sz="1400" dirty="0">
                <a:latin typeface="+mn-ea"/>
              </a:rPr>
              <a:t>、</a:t>
            </a:r>
            <a:r>
              <a:rPr lang="en-US" altLang="zh-CN" sz="1400" dirty="0">
                <a:latin typeface="+mn-ea"/>
              </a:rPr>
              <a:t>6</a:t>
            </a:r>
            <a:r>
              <a:rPr lang="zh-CN" altLang="en-US" sz="1400" dirty="0">
                <a:latin typeface="+mn-ea"/>
              </a:rPr>
              <a:t>、</a:t>
            </a:r>
            <a:r>
              <a:rPr lang="en-US" altLang="zh-CN" sz="1400" dirty="0">
                <a:latin typeface="+mn-ea"/>
              </a:rPr>
              <a:t>7</a:t>
            </a:r>
            <a:r>
              <a:rPr lang="zh-CN" altLang="en-US" sz="1400" dirty="0">
                <a:latin typeface="+mn-ea"/>
              </a:rPr>
              <a:t>），也就是</a:t>
            </a:r>
            <a:r>
              <a:rPr lang="en-US" altLang="zh-CN" sz="1400" dirty="0">
                <a:solidFill>
                  <a:srgbClr val="002060"/>
                </a:solidFill>
                <a:latin typeface="+mn-ea"/>
              </a:rPr>
              <a:t>Transformation</a:t>
            </a:r>
            <a:r>
              <a:rPr lang="zh-CN" altLang="en-US" sz="1400" dirty="0">
                <a:latin typeface="+mn-ea"/>
              </a:rPr>
              <a:t>，被</a:t>
            </a:r>
            <a:r>
              <a:rPr lang="en-US" altLang="zh-CN" sz="1400" dirty="0">
                <a:solidFill>
                  <a:srgbClr val="002060"/>
                </a:solidFill>
                <a:latin typeface="+mn-ea"/>
              </a:rPr>
              <a:t>Spark</a:t>
            </a:r>
            <a:r>
              <a:rPr lang="zh-CN" altLang="en-US" sz="1400" dirty="0">
                <a:latin typeface="+mn-ea"/>
              </a:rPr>
              <a:t>组织成</a:t>
            </a:r>
            <a:r>
              <a:rPr lang="en-US" altLang="zh-CN" sz="1400" dirty="0">
                <a:latin typeface="+mn-ea"/>
              </a:rPr>
              <a:t>S</a:t>
            </a:r>
            <a:r>
              <a:rPr lang="en-US" altLang="zh-CN" sz="1400" dirty="0">
                <a:solidFill>
                  <a:srgbClr val="002060"/>
                </a:solidFill>
                <a:latin typeface="+mn-ea"/>
              </a:rPr>
              <a:t>tages</a:t>
            </a:r>
            <a:r>
              <a:rPr lang="zh-CN" altLang="en-US" sz="1400" dirty="0">
                <a:solidFill>
                  <a:schemeClr val="tx1">
                    <a:lumMod val="95000"/>
                    <a:lumOff val="5000"/>
                  </a:schemeClr>
                </a:solidFill>
                <a:latin typeface="+mn-ea"/>
              </a:rPr>
              <a:t>；</a:t>
            </a:r>
            <a:endParaRPr lang="en-US" altLang="zh-CN" sz="1400" dirty="0">
              <a:solidFill>
                <a:schemeClr val="tx1">
                  <a:lumMod val="95000"/>
                  <a:lumOff val="5000"/>
                </a:schemeClr>
              </a:solidFill>
              <a:latin typeface="+mn-ea"/>
            </a:endParaRPr>
          </a:p>
          <a:p>
            <a:pPr marL="285750" indent="-285750">
              <a:lnSpc>
                <a:spcPct val="125000"/>
              </a:lnSpc>
              <a:buFont typeface="Arial" panose="020B0604020202020204" pitchFamily="34" charset="0"/>
              <a:buChar char="•"/>
            </a:pPr>
            <a:r>
              <a:rPr lang="en-US" altLang="zh-CN" sz="1400" dirty="0">
                <a:latin typeface="+mn-ea"/>
              </a:rPr>
              <a:t>Transformation</a:t>
            </a:r>
            <a:r>
              <a:rPr lang="zh-CN" altLang="en-US" sz="1400" dirty="0">
                <a:latin typeface="+mn-ea"/>
              </a:rPr>
              <a:t>和</a:t>
            </a:r>
            <a:r>
              <a:rPr lang="en-US" altLang="zh-CN" sz="1400" dirty="0">
                <a:latin typeface="+mn-ea"/>
              </a:rPr>
              <a:t>Action</a:t>
            </a:r>
            <a:r>
              <a:rPr lang="zh-CN" altLang="en-US" sz="1400" dirty="0">
                <a:latin typeface="+mn-ea"/>
              </a:rPr>
              <a:t>的具体执行，通过由</a:t>
            </a:r>
            <a:r>
              <a:rPr lang="en-US" altLang="zh-CN" sz="1400" dirty="0">
                <a:latin typeface="+mn-ea"/>
              </a:rPr>
              <a:t>Worker Node</a:t>
            </a:r>
            <a:r>
              <a:rPr lang="zh-CN" altLang="en-US" sz="1400" dirty="0">
                <a:latin typeface="+mn-ea"/>
              </a:rPr>
              <a:t>上的</a:t>
            </a:r>
            <a:r>
              <a:rPr lang="en-US" altLang="zh-CN" sz="1400" dirty="0">
                <a:latin typeface="+mn-ea"/>
              </a:rPr>
              <a:t>Executor</a:t>
            </a:r>
            <a:r>
              <a:rPr lang="zh-CN" altLang="en-US" sz="1400" dirty="0">
                <a:latin typeface="+mn-ea"/>
              </a:rPr>
              <a:t>执行</a:t>
            </a:r>
            <a:r>
              <a:rPr lang="en-US" altLang="zh-CN" sz="1400" dirty="0">
                <a:latin typeface="+mn-ea"/>
              </a:rPr>
              <a:t>Task</a:t>
            </a:r>
            <a:r>
              <a:rPr lang="zh-CN" altLang="en-US" sz="1400" dirty="0">
                <a:latin typeface="+mn-ea"/>
              </a:rPr>
              <a:t>实现；</a:t>
            </a:r>
            <a:endParaRPr lang="en-US" altLang="zh-CN" sz="1400" dirty="0">
              <a:latin typeface="+mn-ea"/>
            </a:endParaRPr>
          </a:p>
          <a:p>
            <a:pPr marL="285750" indent="-285750">
              <a:lnSpc>
                <a:spcPct val="125000"/>
              </a:lnSpc>
              <a:buFont typeface="Arial" panose="020B0604020202020204" pitchFamily="34" charset="0"/>
              <a:buChar char="•"/>
            </a:pPr>
            <a:r>
              <a:rPr lang="zh-CN" altLang="en-US" sz="1400" dirty="0">
                <a:latin typeface="+mn-ea"/>
              </a:rPr>
              <a:t>只有到达步骤</a:t>
            </a:r>
            <a:r>
              <a:rPr lang="en-US" altLang="zh-CN" sz="1400" dirty="0">
                <a:latin typeface="+mn-ea"/>
              </a:rPr>
              <a:t>5</a:t>
            </a:r>
            <a:r>
              <a:rPr lang="zh-CN" altLang="en-US" sz="1400" dirty="0">
                <a:latin typeface="+mn-ea"/>
              </a:rPr>
              <a:t>时，</a:t>
            </a:r>
            <a:r>
              <a:rPr lang="en-US" altLang="zh-CN" sz="1400" dirty="0">
                <a:latin typeface="+mn-ea"/>
              </a:rPr>
              <a:t>Spark</a:t>
            </a:r>
            <a:r>
              <a:rPr lang="zh-CN" altLang="en-US" sz="1400" dirty="0">
                <a:latin typeface="+mn-ea"/>
              </a:rPr>
              <a:t>才真正执行，即只有</a:t>
            </a:r>
            <a:r>
              <a:rPr lang="zh-CN" altLang="en-US" sz="1400" dirty="0">
                <a:solidFill>
                  <a:srgbClr val="FF0000"/>
                </a:solidFill>
                <a:latin typeface="+mn-ea"/>
              </a:rPr>
              <a:t>第一个动作函数开始执行时，整个数据流和任务流才开始，防止计算过程中中间结果过多导致内存溢出</a:t>
            </a:r>
            <a:endParaRPr lang="en-US" altLang="zh-CN" sz="1400" dirty="0">
              <a:solidFill>
                <a:srgbClr val="FF0000"/>
              </a:solidFill>
              <a:latin typeface="+mn-ea"/>
            </a:endParaRPr>
          </a:p>
        </p:txBody>
      </p:sp>
      <p:grpSp>
        <p:nvGrpSpPr>
          <p:cNvPr id="12" name="组合 11">
            <a:extLst>
              <a:ext uri="{FF2B5EF4-FFF2-40B4-BE49-F238E27FC236}">
                <a16:creationId xmlns:a16="http://schemas.microsoft.com/office/drawing/2014/main" id="{84131A9F-9D16-4258-B5B7-AFCCCC3DD197}"/>
              </a:ext>
            </a:extLst>
          </p:cNvPr>
          <p:cNvGrpSpPr/>
          <p:nvPr/>
        </p:nvGrpSpPr>
        <p:grpSpPr>
          <a:xfrm>
            <a:off x="308237" y="743256"/>
            <a:ext cx="5659988" cy="6054221"/>
            <a:chOff x="308238" y="753544"/>
            <a:chExt cx="5659988" cy="6054221"/>
          </a:xfrm>
        </p:grpSpPr>
        <p:sp>
          <p:nvSpPr>
            <p:cNvPr id="10" name="矩形 9">
              <a:extLst>
                <a:ext uri="{FF2B5EF4-FFF2-40B4-BE49-F238E27FC236}">
                  <a16:creationId xmlns:a16="http://schemas.microsoft.com/office/drawing/2014/main" id="{BF0396E1-0F1E-4AF0-8643-CB86A1F590F3}"/>
                </a:ext>
              </a:extLst>
            </p:cNvPr>
            <p:cNvSpPr/>
            <p:nvPr/>
          </p:nvSpPr>
          <p:spPr>
            <a:xfrm>
              <a:off x="308238" y="1798320"/>
              <a:ext cx="5659988" cy="5009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2ED7896B-58EB-4DFF-8831-4B9DAAAD2E12}"/>
                </a:ext>
              </a:extLst>
            </p:cNvPr>
            <p:cNvSpPr/>
            <p:nvPr/>
          </p:nvSpPr>
          <p:spPr>
            <a:xfrm>
              <a:off x="403860" y="753544"/>
              <a:ext cx="5486400" cy="1341955"/>
            </a:xfrm>
            <a:prstGeom prst="rect">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6091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nodeType="clickEffect">
                                  <p:stCondLst>
                                    <p:cond delay="0"/>
                                  </p:stCondLst>
                                  <p:childTnLst>
                                    <p:animEffect transition="out" filter="fade">
                                      <p:cBhvr>
                                        <p:cTn id="15" dur="500"/>
                                        <p:tgtEl>
                                          <p:spTgt spid="12"/>
                                        </p:tgtEl>
                                      </p:cBhvr>
                                    </p:animEffect>
                                    <p:set>
                                      <p:cBhvr>
                                        <p:cTn id="16" dur="1" fill="hold">
                                          <p:stCondLst>
                                            <p:cond delay="499"/>
                                          </p:stCondLst>
                                        </p:cTn>
                                        <p:tgtEl>
                                          <p:spTgt spid="12"/>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589538" cy="307777"/>
          </a:xfrm>
          <a:prstGeom prst="rect">
            <a:avLst/>
          </a:prstGeom>
        </p:spPr>
        <p:txBody>
          <a:bodyPr wrap="none">
            <a:spAutoFit/>
          </a:bodyPr>
          <a:lstStyle/>
          <a:p>
            <a:r>
              <a:rPr lang="en-US" altLang="zh-CN" sz="1400" b="1" dirty="0"/>
              <a:t>PART TWO RDD </a:t>
            </a:r>
            <a:endParaRPr lang="zh-CN" altLang="en-US" sz="1400" b="1" dirty="0"/>
          </a:p>
        </p:txBody>
      </p:sp>
      <p:sp>
        <p:nvSpPr>
          <p:cNvPr id="3" name="椭圆 2"/>
          <p:cNvSpPr/>
          <p:nvPr/>
        </p:nvSpPr>
        <p:spPr>
          <a:xfrm>
            <a:off x="1510959"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45" name="矩形 44">
            <a:extLst>
              <a:ext uri="{FF2B5EF4-FFF2-40B4-BE49-F238E27FC236}">
                <a16:creationId xmlns:a16="http://schemas.microsoft.com/office/drawing/2014/main" id="{ACF0FE1D-6CA1-4F57-AA48-7CC39A237AD2}"/>
              </a:ext>
            </a:extLst>
          </p:cNvPr>
          <p:cNvSpPr/>
          <p:nvPr/>
        </p:nvSpPr>
        <p:spPr>
          <a:xfrm>
            <a:off x="5325597" y="167300"/>
            <a:ext cx="1540806" cy="441916"/>
          </a:xfrm>
          <a:prstGeom prst="rect">
            <a:avLst/>
          </a:prstGeom>
        </p:spPr>
        <p:txBody>
          <a:bodyPr wrap="none">
            <a:spAutoFit/>
          </a:bodyPr>
          <a:lstStyle/>
          <a:p>
            <a:pPr>
              <a:lnSpc>
                <a:spcPct val="125000"/>
              </a:lnSpc>
            </a:pPr>
            <a:r>
              <a:rPr lang="en-US" altLang="zh-CN" sz="2000" b="1" dirty="0">
                <a:latin typeface="+mn-ea"/>
              </a:rPr>
              <a:t>RDD</a:t>
            </a:r>
            <a:r>
              <a:rPr lang="zh-CN" altLang="en-US" sz="2000" b="1" dirty="0">
                <a:latin typeface="+mn-ea"/>
              </a:rPr>
              <a:t>的特性</a:t>
            </a:r>
            <a:endParaRPr lang="en-US" altLang="zh-CN" sz="2000" b="1" dirty="0">
              <a:latin typeface="+mn-ea"/>
            </a:endParaRPr>
          </a:p>
        </p:txBody>
      </p:sp>
      <p:sp>
        <p:nvSpPr>
          <p:cNvPr id="61" name="文本框 60">
            <a:extLst>
              <a:ext uri="{FF2B5EF4-FFF2-40B4-BE49-F238E27FC236}">
                <a16:creationId xmlns:a16="http://schemas.microsoft.com/office/drawing/2014/main" id="{7AD82C21-ECC6-482F-A094-66844B1BE428}"/>
              </a:ext>
            </a:extLst>
          </p:cNvPr>
          <p:cNvSpPr txBox="1"/>
          <p:nvPr/>
        </p:nvSpPr>
        <p:spPr>
          <a:xfrm>
            <a:off x="207307" y="665043"/>
            <a:ext cx="6482865" cy="369332"/>
          </a:xfrm>
          <a:prstGeom prst="rect">
            <a:avLst/>
          </a:prstGeom>
          <a:solidFill>
            <a:schemeClr val="bg1"/>
          </a:solidFill>
        </p:spPr>
        <p:txBody>
          <a:bodyPr wrap="none" rtlCol="0">
            <a:spAutoFit/>
          </a:bodyPr>
          <a:lstStyle/>
          <a:p>
            <a:r>
              <a:rPr lang="en-US" altLang="zh-CN" b="1" dirty="0">
                <a:solidFill>
                  <a:srgbClr val="7030A0"/>
                </a:solidFill>
                <a:latin typeface="+mn-ea"/>
              </a:rPr>
              <a:t>RDD</a:t>
            </a:r>
            <a:r>
              <a:rPr lang="zh-CN" altLang="en-US" b="1" dirty="0">
                <a:solidFill>
                  <a:srgbClr val="7030A0"/>
                </a:solidFill>
                <a:latin typeface="+mn-ea"/>
              </a:rPr>
              <a:t>设计的最大难点是容错：节点内存中数据丢失如何恢复？</a:t>
            </a:r>
          </a:p>
        </p:txBody>
      </p:sp>
      <p:sp>
        <p:nvSpPr>
          <p:cNvPr id="62" name="文本框 61">
            <a:extLst>
              <a:ext uri="{FF2B5EF4-FFF2-40B4-BE49-F238E27FC236}">
                <a16:creationId xmlns:a16="http://schemas.microsoft.com/office/drawing/2014/main" id="{C26AA1CA-7700-4ED3-BBF4-A89E6AB0C231}"/>
              </a:ext>
            </a:extLst>
          </p:cNvPr>
          <p:cNvSpPr txBox="1"/>
          <p:nvPr/>
        </p:nvSpPr>
        <p:spPr>
          <a:xfrm>
            <a:off x="5506748" y="1180074"/>
            <a:ext cx="6563832" cy="987578"/>
          </a:xfrm>
          <a:prstGeom prst="rect">
            <a:avLst/>
          </a:prstGeom>
          <a:solidFill>
            <a:schemeClr val="accent3">
              <a:lumMod val="20000"/>
              <a:lumOff val="80000"/>
            </a:schemeClr>
          </a:solidFill>
        </p:spPr>
        <p:txBody>
          <a:bodyPr wrap="square" rtlCol="0">
            <a:spAutoFit/>
          </a:bodyPr>
          <a:lstStyle/>
          <a:p>
            <a:pPr>
              <a:lnSpc>
                <a:spcPct val="125000"/>
              </a:lnSpc>
            </a:pPr>
            <a:r>
              <a:rPr lang="zh-CN" altLang="en-US" sz="1600" dirty="0">
                <a:latin typeface="+mn-ea"/>
              </a:rPr>
              <a:t>传统方法：针对稳定状态的精控更新。</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rPr>
              <a:t>一张二维表中某一列数据进行了更新，传统的保证容错方法是制作跨节点数据副本，或者异地日志备份。</a:t>
            </a:r>
          </a:p>
        </p:txBody>
      </p:sp>
      <p:sp>
        <p:nvSpPr>
          <p:cNvPr id="63" name="文本框 62">
            <a:extLst>
              <a:ext uri="{FF2B5EF4-FFF2-40B4-BE49-F238E27FC236}">
                <a16:creationId xmlns:a16="http://schemas.microsoft.com/office/drawing/2014/main" id="{CE1D2421-7CCC-44BA-A591-192FF1F3EFE1}"/>
              </a:ext>
            </a:extLst>
          </p:cNvPr>
          <p:cNvSpPr txBox="1"/>
          <p:nvPr/>
        </p:nvSpPr>
        <p:spPr>
          <a:xfrm>
            <a:off x="5469991" y="3004682"/>
            <a:ext cx="6563833" cy="1295355"/>
          </a:xfrm>
          <a:prstGeom prst="rect">
            <a:avLst/>
          </a:prstGeom>
          <a:solidFill>
            <a:schemeClr val="accent4">
              <a:lumMod val="20000"/>
              <a:lumOff val="80000"/>
            </a:schemeClr>
          </a:solidFill>
        </p:spPr>
        <p:txBody>
          <a:bodyPr wrap="square" rtlCol="0">
            <a:spAutoFit/>
          </a:bodyPr>
          <a:lstStyle/>
          <a:p>
            <a:pPr>
              <a:lnSpc>
                <a:spcPct val="125000"/>
              </a:lnSpc>
            </a:pPr>
            <a:r>
              <a:rPr lang="en-US" altLang="zh-CN" sz="1600" dirty="0">
                <a:latin typeface="+mn-ea"/>
              </a:rPr>
              <a:t>RDD</a:t>
            </a:r>
            <a:r>
              <a:rPr lang="zh-CN" altLang="en-US" sz="1600" dirty="0">
                <a:latin typeface="+mn-ea"/>
              </a:rPr>
              <a:t>保证容错的方法是</a:t>
            </a:r>
            <a:r>
              <a:rPr lang="zh-CN" altLang="en-US" sz="1600" b="1" dirty="0">
                <a:solidFill>
                  <a:srgbClr val="FF0000"/>
                </a:solidFill>
                <a:latin typeface="+mn-ea"/>
              </a:rPr>
              <a:t>存储操作：</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rPr>
              <a:t>一旦</a:t>
            </a:r>
            <a:r>
              <a:rPr lang="en-US" altLang="zh-CN" sz="1600" dirty="0">
                <a:latin typeface="+mn-ea"/>
              </a:rPr>
              <a:t>RDD</a:t>
            </a:r>
            <a:r>
              <a:rPr lang="zh-CN" altLang="en-US" sz="1600" dirty="0">
                <a:latin typeface="+mn-ea"/>
              </a:rPr>
              <a:t>失效，只要重新按照</a:t>
            </a:r>
            <a:r>
              <a:rPr lang="en-US" altLang="zh-CN" sz="1600" dirty="0">
                <a:latin typeface="+mn-ea"/>
              </a:rPr>
              <a:t>RDD</a:t>
            </a:r>
            <a:r>
              <a:rPr lang="zh-CN" altLang="en-US" sz="1600" dirty="0">
                <a:latin typeface="+mn-ea"/>
              </a:rPr>
              <a:t>的生成路径执行，数据还能复原；</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rPr>
              <a:t>RDD</a:t>
            </a:r>
            <a:r>
              <a:rPr lang="zh-CN" altLang="en-US" sz="1600" dirty="0">
                <a:latin typeface="+mn-ea"/>
              </a:rPr>
              <a:t>天然还有分区属性，即同一时间点不会所有分区都失效；</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rPr>
              <a:t>继承、转换步骤等信息在</a:t>
            </a:r>
            <a:r>
              <a:rPr lang="en-US" altLang="zh-CN" sz="1600" dirty="0">
                <a:latin typeface="+mn-ea"/>
              </a:rPr>
              <a:t>Spark</a:t>
            </a:r>
            <a:r>
              <a:rPr lang="zh-CN" altLang="en-US" sz="1600" dirty="0">
                <a:latin typeface="+mn-ea"/>
              </a:rPr>
              <a:t>中称为血统（</a:t>
            </a:r>
            <a:r>
              <a:rPr lang="en-US" altLang="zh-CN" sz="1600" b="1" dirty="0">
                <a:latin typeface="+mn-ea"/>
              </a:rPr>
              <a:t>Lineage</a:t>
            </a:r>
            <a:r>
              <a:rPr lang="zh-CN" altLang="en-US" sz="1600" dirty="0">
                <a:latin typeface="+mn-ea"/>
              </a:rPr>
              <a:t>）。</a:t>
            </a:r>
            <a:endParaRPr lang="zh-CN" altLang="en-US" sz="1400" dirty="0">
              <a:latin typeface="+mn-ea"/>
            </a:endParaRPr>
          </a:p>
        </p:txBody>
      </p:sp>
      <p:sp>
        <p:nvSpPr>
          <p:cNvPr id="65" name="矩形 64">
            <a:extLst>
              <a:ext uri="{FF2B5EF4-FFF2-40B4-BE49-F238E27FC236}">
                <a16:creationId xmlns:a16="http://schemas.microsoft.com/office/drawing/2014/main" id="{076C2F40-A455-4D77-A1CA-B8F46095B448}"/>
              </a:ext>
            </a:extLst>
          </p:cNvPr>
          <p:cNvSpPr/>
          <p:nvPr/>
        </p:nvSpPr>
        <p:spPr>
          <a:xfrm>
            <a:off x="5506748" y="1202674"/>
            <a:ext cx="6563832" cy="987578"/>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rPr>
              <a:t>存储开销非常大，对内存来说不可行</a:t>
            </a:r>
          </a:p>
        </p:txBody>
      </p:sp>
      <p:pic>
        <p:nvPicPr>
          <p:cNvPr id="68" name="图片 67">
            <a:extLst>
              <a:ext uri="{FF2B5EF4-FFF2-40B4-BE49-F238E27FC236}">
                <a16:creationId xmlns:a16="http://schemas.microsoft.com/office/drawing/2014/main" id="{1D49DCEC-CF52-4C97-AA80-7C31C6773F5A}"/>
              </a:ext>
            </a:extLst>
          </p:cNvPr>
          <p:cNvPicPr>
            <a:picLocks noChangeAspect="1"/>
          </p:cNvPicPr>
          <p:nvPr/>
        </p:nvPicPr>
        <p:blipFill>
          <a:blip r:embed="rId3"/>
          <a:stretch>
            <a:fillRect/>
          </a:stretch>
        </p:blipFill>
        <p:spPr>
          <a:xfrm>
            <a:off x="1008635" y="1090202"/>
            <a:ext cx="3648574" cy="1222873"/>
          </a:xfrm>
          <a:prstGeom prst="rect">
            <a:avLst/>
          </a:prstGeom>
        </p:spPr>
      </p:pic>
      <p:sp>
        <p:nvSpPr>
          <p:cNvPr id="69" name="文本框 68">
            <a:extLst>
              <a:ext uri="{FF2B5EF4-FFF2-40B4-BE49-F238E27FC236}">
                <a16:creationId xmlns:a16="http://schemas.microsoft.com/office/drawing/2014/main" id="{B6852B29-F9C9-4420-977F-E6A9A19C837B}"/>
              </a:ext>
            </a:extLst>
          </p:cNvPr>
          <p:cNvSpPr txBox="1"/>
          <p:nvPr/>
        </p:nvSpPr>
        <p:spPr>
          <a:xfrm>
            <a:off x="2044390" y="2391008"/>
            <a:ext cx="1261884" cy="307777"/>
          </a:xfrm>
          <a:prstGeom prst="rect">
            <a:avLst/>
          </a:prstGeom>
          <a:solidFill>
            <a:schemeClr val="bg1"/>
          </a:solidFill>
        </p:spPr>
        <p:txBody>
          <a:bodyPr wrap="none" rtlCol="0">
            <a:spAutoFit/>
          </a:bodyPr>
          <a:lstStyle/>
          <a:p>
            <a:r>
              <a:rPr lang="zh-CN" altLang="en-US" sz="1400" b="1" dirty="0">
                <a:latin typeface="+mn-ea"/>
              </a:rPr>
              <a:t>传统容错方法</a:t>
            </a:r>
          </a:p>
        </p:txBody>
      </p:sp>
      <p:pic>
        <p:nvPicPr>
          <p:cNvPr id="71" name="图片 70">
            <a:extLst>
              <a:ext uri="{FF2B5EF4-FFF2-40B4-BE49-F238E27FC236}">
                <a16:creationId xmlns:a16="http://schemas.microsoft.com/office/drawing/2014/main" id="{9C050A5D-0555-46BA-AE57-1184741C6D8D}"/>
              </a:ext>
            </a:extLst>
          </p:cNvPr>
          <p:cNvPicPr>
            <a:picLocks noChangeAspect="1"/>
          </p:cNvPicPr>
          <p:nvPr/>
        </p:nvPicPr>
        <p:blipFill>
          <a:blip r:embed="rId4"/>
          <a:stretch>
            <a:fillRect/>
          </a:stretch>
        </p:blipFill>
        <p:spPr>
          <a:xfrm>
            <a:off x="617433" y="2810697"/>
            <a:ext cx="4548715" cy="1024711"/>
          </a:xfrm>
          <a:prstGeom prst="rect">
            <a:avLst/>
          </a:prstGeom>
        </p:spPr>
      </p:pic>
      <p:sp>
        <p:nvSpPr>
          <p:cNvPr id="72" name="文本框 71">
            <a:extLst>
              <a:ext uri="{FF2B5EF4-FFF2-40B4-BE49-F238E27FC236}">
                <a16:creationId xmlns:a16="http://schemas.microsoft.com/office/drawing/2014/main" id="{49618934-2E11-48A6-B851-AEF2076EA858}"/>
              </a:ext>
            </a:extLst>
          </p:cNvPr>
          <p:cNvSpPr txBox="1"/>
          <p:nvPr/>
        </p:nvSpPr>
        <p:spPr>
          <a:xfrm>
            <a:off x="2377814" y="3947320"/>
            <a:ext cx="595035" cy="307777"/>
          </a:xfrm>
          <a:prstGeom prst="rect">
            <a:avLst/>
          </a:prstGeom>
          <a:solidFill>
            <a:schemeClr val="bg1"/>
          </a:solidFill>
        </p:spPr>
        <p:txBody>
          <a:bodyPr wrap="none" rtlCol="0">
            <a:spAutoFit/>
          </a:bodyPr>
          <a:lstStyle/>
          <a:p>
            <a:r>
              <a:rPr lang="en-US" altLang="zh-CN" sz="1400" b="1" dirty="0">
                <a:latin typeface="+mn-ea"/>
              </a:rPr>
              <a:t>RDD</a:t>
            </a:r>
            <a:endParaRPr lang="zh-CN" altLang="en-US" sz="1400" b="1" dirty="0">
              <a:latin typeface="+mn-ea"/>
            </a:endParaRPr>
          </a:p>
        </p:txBody>
      </p:sp>
      <p:sp>
        <p:nvSpPr>
          <p:cNvPr id="73" name="矩形 72">
            <a:extLst>
              <a:ext uri="{FF2B5EF4-FFF2-40B4-BE49-F238E27FC236}">
                <a16:creationId xmlns:a16="http://schemas.microsoft.com/office/drawing/2014/main" id="{C9CE0C6A-2843-4934-94EE-A596DCBB4D75}"/>
              </a:ext>
            </a:extLst>
          </p:cNvPr>
          <p:cNvSpPr/>
          <p:nvPr/>
        </p:nvSpPr>
        <p:spPr>
          <a:xfrm>
            <a:off x="5469990" y="4754842"/>
            <a:ext cx="6600589" cy="1760482"/>
          </a:xfrm>
          <a:prstGeom prst="rect">
            <a:avLst/>
          </a:prstGeom>
          <a:solidFill>
            <a:schemeClr val="accent6">
              <a:lumMod val="20000"/>
              <a:lumOff val="80000"/>
            </a:schemeClr>
          </a:solidFill>
        </p:spPr>
        <p:txBody>
          <a:bodyPr wrap="square">
            <a:spAutoFit/>
          </a:bodyPr>
          <a:lstStyle/>
          <a:p>
            <a:pPr>
              <a:lnSpc>
                <a:spcPct val="125000"/>
              </a:lnSpc>
            </a:pPr>
            <a:r>
              <a:rPr lang="zh-CN" altLang="en-US" dirty="0"/>
              <a:t>用户可以控制的两个RDD属性：</a:t>
            </a:r>
          </a:p>
          <a:p>
            <a:pPr marL="285750" indent="-285750">
              <a:lnSpc>
                <a:spcPct val="125000"/>
              </a:lnSpc>
              <a:buFont typeface="Arial" panose="020B0604020202020204" pitchFamily="34" charset="0"/>
              <a:buChar char="•"/>
            </a:pPr>
            <a:r>
              <a:rPr lang="zh-CN" altLang="en-US" sz="1400" b="1" dirty="0">
                <a:solidFill>
                  <a:srgbClr val="FF0000"/>
                </a:solidFill>
                <a:latin typeface="+mn-ea"/>
              </a:rPr>
              <a:t>持久化</a:t>
            </a:r>
            <a:r>
              <a:rPr lang="zh-CN" altLang="en-US" sz="1400" dirty="0">
                <a:latin typeface="+mn-ea"/>
              </a:rPr>
              <a:t>：用户可以指定想要重用的</a:t>
            </a:r>
            <a:r>
              <a:rPr lang="en-US" altLang="zh-CN" sz="1400" dirty="0">
                <a:latin typeface="+mn-ea"/>
              </a:rPr>
              <a:t>R</a:t>
            </a:r>
            <a:r>
              <a:rPr lang="zh-CN" altLang="en-US" sz="1400" dirty="0">
                <a:latin typeface="+mn-ea"/>
              </a:rPr>
              <a:t>DD，并为其选择存储策略（保存在内存中或写入磁盘）；</a:t>
            </a:r>
            <a:endParaRPr lang="en-US" altLang="zh-CN" sz="1400" dirty="0">
              <a:latin typeface="+mn-ea"/>
            </a:endParaRPr>
          </a:p>
          <a:p>
            <a:pPr marL="285750" indent="-285750">
              <a:lnSpc>
                <a:spcPct val="125000"/>
              </a:lnSpc>
              <a:buFont typeface="Arial" panose="020B0604020202020204" pitchFamily="34" charset="0"/>
              <a:buChar char="•"/>
            </a:pPr>
            <a:r>
              <a:rPr lang="zh-CN" altLang="en-US" sz="1400" b="1" dirty="0">
                <a:solidFill>
                  <a:srgbClr val="FF0000"/>
                </a:solidFill>
                <a:latin typeface="+mn-ea"/>
              </a:rPr>
              <a:t>分区</a:t>
            </a:r>
            <a:r>
              <a:rPr lang="zh-CN" altLang="en-US" sz="1400" dirty="0">
                <a:latin typeface="+mn-ea"/>
              </a:rPr>
              <a:t>：用户还可以指定RDD的元素分区的方式。 这对于优化放置很有用，例如在两个数据集上以相同的方式进行哈希分区，再对两个表进行</a:t>
            </a:r>
            <a:r>
              <a:rPr lang="en-US" altLang="zh-CN" sz="1400" dirty="0">
                <a:latin typeface="+mn-ea"/>
              </a:rPr>
              <a:t>Join</a:t>
            </a:r>
            <a:r>
              <a:rPr lang="zh-CN" altLang="en-US" sz="1400" dirty="0">
                <a:latin typeface="+mn-ea"/>
              </a:rPr>
              <a:t>操作时会非常简答。</a:t>
            </a:r>
          </a:p>
        </p:txBody>
      </p:sp>
      <p:pic>
        <p:nvPicPr>
          <p:cNvPr id="79" name="图片 78">
            <a:extLst>
              <a:ext uri="{FF2B5EF4-FFF2-40B4-BE49-F238E27FC236}">
                <a16:creationId xmlns:a16="http://schemas.microsoft.com/office/drawing/2014/main" id="{87E3DBDE-993F-48B7-92F8-DEA03AC43F16}"/>
              </a:ext>
            </a:extLst>
          </p:cNvPr>
          <p:cNvPicPr>
            <a:picLocks noChangeAspect="1"/>
          </p:cNvPicPr>
          <p:nvPr/>
        </p:nvPicPr>
        <p:blipFill rotWithShape="1">
          <a:blip r:embed="rId5"/>
          <a:srcRect b="10762"/>
          <a:stretch/>
        </p:blipFill>
        <p:spPr>
          <a:xfrm>
            <a:off x="617433" y="4222750"/>
            <a:ext cx="3941867" cy="2555362"/>
          </a:xfrm>
          <a:prstGeom prst="rect">
            <a:avLst/>
          </a:prstGeom>
        </p:spPr>
      </p:pic>
      <p:sp>
        <p:nvSpPr>
          <p:cNvPr id="80" name="矩形 79">
            <a:extLst>
              <a:ext uri="{FF2B5EF4-FFF2-40B4-BE49-F238E27FC236}">
                <a16:creationId xmlns:a16="http://schemas.microsoft.com/office/drawing/2014/main" id="{F2B7FAA0-A8C4-4E21-915D-8E454ACDD51F}"/>
              </a:ext>
            </a:extLst>
          </p:cNvPr>
          <p:cNvSpPr/>
          <p:nvPr/>
        </p:nvSpPr>
        <p:spPr>
          <a:xfrm>
            <a:off x="314008" y="4238924"/>
            <a:ext cx="4548715" cy="25553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1" name="图片 80">
            <a:extLst>
              <a:ext uri="{FF2B5EF4-FFF2-40B4-BE49-F238E27FC236}">
                <a16:creationId xmlns:a16="http://schemas.microsoft.com/office/drawing/2014/main" id="{77554163-364E-476D-A054-C1B08F090D52}"/>
              </a:ext>
            </a:extLst>
          </p:cNvPr>
          <p:cNvPicPr>
            <a:picLocks noChangeAspect="1"/>
          </p:cNvPicPr>
          <p:nvPr/>
        </p:nvPicPr>
        <p:blipFill rotWithShape="1">
          <a:blip r:embed="rId6"/>
          <a:srcRect b="62313"/>
          <a:stretch/>
        </p:blipFill>
        <p:spPr>
          <a:xfrm>
            <a:off x="605926" y="4415103"/>
            <a:ext cx="3807370" cy="1001875"/>
          </a:xfrm>
          <a:prstGeom prst="rect">
            <a:avLst/>
          </a:prstGeom>
        </p:spPr>
      </p:pic>
      <p:pic>
        <p:nvPicPr>
          <p:cNvPr id="82" name="图片 81">
            <a:extLst>
              <a:ext uri="{FF2B5EF4-FFF2-40B4-BE49-F238E27FC236}">
                <a16:creationId xmlns:a16="http://schemas.microsoft.com/office/drawing/2014/main" id="{CD4832D6-7F80-4124-8431-1C9201D5B196}"/>
              </a:ext>
            </a:extLst>
          </p:cNvPr>
          <p:cNvPicPr>
            <a:picLocks noChangeAspect="1"/>
          </p:cNvPicPr>
          <p:nvPr/>
        </p:nvPicPr>
        <p:blipFill rotWithShape="1">
          <a:blip r:embed="rId7"/>
          <a:srcRect b="18929"/>
          <a:stretch/>
        </p:blipFill>
        <p:spPr>
          <a:xfrm>
            <a:off x="605926" y="5416978"/>
            <a:ext cx="3807370" cy="1001875"/>
          </a:xfrm>
          <a:prstGeom prst="rect">
            <a:avLst/>
          </a:prstGeom>
        </p:spPr>
      </p:pic>
      <p:sp>
        <p:nvSpPr>
          <p:cNvPr id="83" name="文本框 82">
            <a:extLst>
              <a:ext uri="{FF2B5EF4-FFF2-40B4-BE49-F238E27FC236}">
                <a16:creationId xmlns:a16="http://schemas.microsoft.com/office/drawing/2014/main" id="{3B9C5508-93D4-4743-9C24-B30114753F8C}"/>
              </a:ext>
            </a:extLst>
          </p:cNvPr>
          <p:cNvSpPr txBox="1"/>
          <p:nvPr/>
        </p:nvSpPr>
        <p:spPr>
          <a:xfrm>
            <a:off x="1967446" y="6418853"/>
            <a:ext cx="1415772" cy="338554"/>
          </a:xfrm>
          <a:prstGeom prst="rect">
            <a:avLst/>
          </a:prstGeom>
          <a:solidFill>
            <a:schemeClr val="bg1"/>
          </a:solidFill>
        </p:spPr>
        <p:txBody>
          <a:bodyPr wrap="none" rtlCol="0">
            <a:spAutoFit/>
          </a:bodyPr>
          <a:lstStyle/>
          <a:p>
            <a:r>
              <a:rPr lang="zh-CN" altLang="en-US" sz="1600" b="1" dirty="0">
                <a:latin typeface="+mn-ea"/>
              </a:rPr>
              <a:t>两种分区方式</a:t>
            </a:r>
          </a:p>
        </p:txBody>
      </p:sp>
    </p:spTree>
    <p:extLst>
      <p:ext uri="{BB962C8B-B14F-4D97-AF65-F5344CB8AC3E}">
        <p14:creationId xmlns:p14="http://schemas.microsoft.com/office/powerpoint/2010/main" val="13120694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animEffect transition="in" filter="fade">
                                      <p:cBhvr>
                                        <p:cTn id="7" dur="500"/>
                                        <p:tgtEl>
                                          <p:spTgt spid="6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2"/>
                                        </p:tgtEl>
                                        <p:attrNameLst>
                                          <p:attrName>style.visibility</p:attrName>
                                        </p:attrNameLst>
                                      </p:cBhvr>
                                      <p:to>
                                        <p:strVal val="visible"/>
                                      </p:to>
                                    </p:set>
                                    <p:animEffect transition="in" filter="fade">
                                      <p:cBhvr>
                                        <p:cTn id="12" dur="500"/>
                                        <p:tgtEl>
                                          <p:spTgt spid="62"/>
                                        </p:tgtEl>
                                      </p:cBhvr>
                                    </p:animEffect>
                                  </p:childTnLst>
                                </p:cTn>
                              </p:par>
                              <p:par>
                                <p:cTn id="13" presetID="10" presetClass="entr" presetSubtype="0" fill="hold" nodeType="withEffect">
                                  <p:stCondLst>
                                    <p:cond delay="0"/>
                                  </p:stCondLst>
                                  <p:childTnLst>
                                    <p:set>
                                      <p:cBhvr>
                                        <p:cTn id="14" dur="1" fill="hold">
                                          <p:stCondLst>
                                            <p:cond delay="0"/>
                                          </p:stCondLst>
                                        </p:cTn>
                                        <p:tgtEl>
                                          <p:spTgt spid="68"/>
                                        </p:tgtEl>
                                        <p:attrNameLst>
                                          <p:attrName>style.visibility</p:attrName>
                                        </p:attrNameLst>
                                      </p:cBhvr>
                                      <p:to>
                                        <p:strVal val="visible"/>
                                      </p:to>
                                    </p:set>
                                    <p:animEffect transition="in" filter="fade">
                                      <p:cBhvr>
                                        <p:cTn id="15" dur="500"/>
                                        <p:tgtEl>
                                          <p:spTgt spid="6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9"/>
                                        </p:tgtEl>
                                        <p:attrNameLst>
                                          <p:attrName>style.visibility</p:attrName>
                                        </p:attrNameLst>
                                      </p:cBhvr>
                                      <p:to>
                                        <p:strVal val="visible"/>
                                      </p:to>
                                    </p:set>
                                    <p:animEffect transition="in" filter="fade">
                                      <p:cBhvr>
                                        <p:cTn id="18" dur="500"/>
                                        <p:tgtEl>
                                          <p:spTgt spid="6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5"/>
                                        </p:tgtEl>
                                        <p:attrNameLst>
                                          <p:attrName>style.visibility</p:attrName>
                                        </p:attrNameLst>
                                      </p:cBhvr>
                                      <p:to>
                                        <p:strVal val="visible"/>
                                      </p:to>
                                    </p:set>
                                    <p:animEffect transition="in" filter="fade">
                                      <p:cBhvr>
                                        <p:cTn id="23" dur="500"/>
                                        <p:tgtEl>
                                          <p:spTgt spid="6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63"/>
                                        </p:tgtEl>
                                        <p:attrNameLst>
                                          <p:attrName>style.visibility</p:attrName>
                                        </p:attrNameLst>
                                      </p:cBhvr>
                                      <p:to>
                                        <p:strVal val="visible"/>
                                      </p:to>
                                    </p:set>
                                    <p:animEffect transition="in" filter="fade">
                                      <p:cBhvr>
                                        <p:cTn id="28" dur="500"/>
                                        <p:tgtEl>
                                          <p:spTgt spid="63"/>
                                        </p:tgtEl>
                                      </p:cBhvr>
                                    </p:animEffect>
                                  </p:childTnLst>
                                </p:cTn>
                              </p:par>
                              <p:par>
                                <p:cTn id="29" presetID="10" presetClass="entr" presetSubtype="0" fill="hold" nodeType="with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fade">
                                      <p:cBhvr>
                                        <p:cTn id="31" dur="500"/>
                                        <p:tgtEl>
                                          <p:spTgt spid="7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fade">
                                      <p:cBhvr>
                                        <p:cTn id="34" dur="500"/>
                                        <p:tgtEl>
                                          <p:spTgt spid="7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73"/>
                                        </p:tgtEl>
                                        <p:attrNameLst>
                                          <p:attrName>style.visibility</p:attrName>
                                        </p:attrNameLst>
                                      </p:cBhvr>
                                      <p:to>
                                        <p:strVal val="visible"/>
                                      </p:to>
                                    </p:set>
                                    <p:animEffect transition="in" filter="fade">
                                      <p:cBhvr>
                                        <p:cTn id="39" dur="500"/>
                                        <p:tgtEl>
                                          <p:spTgt spid="73"/>
                                        </p:tgtEl>
                                      </p:cBhvr>
                                    </p:animEffect>
                                  </p:childTnLst>
                                </p:cTn>
                              </p:par>
                              <p:par>
                                <p:cTn id="40" presetID="10" presetClass="entr" presetSubtype="0" fill="hold" nodeType="withEffect">
                                  <p:stCondLst>
                                    <p:cond delay="0"/>
                                  </p:stCondLst>
                                  <p:childTnLst>
                                    <p:set>
                                      <p:cBhvr>
                                        <p:cTn id="41" dur="1" fill="hold">
                                          <p:stCondLst>
                                            <p:cond delay="0"/>
                                          </p:stCondLst>
                                        </p:cTn>
                                        <p:tgtEl>
                                          <p:spTgt spid="79"/>
                                        </p:tgtEl>
                                        <p:attrNameLst>
                                          <p:attrName>style.visibility</p:attrName>
                                        </p:attrNameLst>
                                      </p:cBhvr>
                                      <p:to>
                                        <p:strVal val="visible"/>
                                      </p:to>
                                    </p:set>
                                    <p:animEffect transition="in" filter="fade">
                                      <p:cBhvr>
                                        <p:cTn id="42" dur="500"/>
                                        <p:tgtEl>
                                          <p:spTgt spid="7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83"/>
                                        </p:tgtEl>
                                        <p:attrNameLst>
                                          <p:attrName>style.visibility</p:attrName>
                                        </p:attrNameLst>
                                      </p:cBhvr>
                                      <p:to>
                                        <p:strVal val="visible"/>
                                      </p:to>
                                    </p:set>
                                    <p:animEffect transition="in" filter="fade">
                                      <p:cBhvr>
                                        <p:cTn id="53" dur="500"/>
                                        <p:tgtEl>
                                          <p:spTgt spid="83"/>
                                        </p:tgtEl>
                                      </p:cBhvr>
                                    </p:animEffect>
                                  </p:childTnLst>
                                </p:cTn>
                              </p:par>
                              <p:par>
                                <p:cTn id="54" presetID="10" presetClass="entr" presetSubtype="0" fill="hold" grpId="0" nodeType="withEffect">
                                  <p:stCondLst>
                                    <p:cond delay="0"/>
                                  </p:stCondLst>
                                  <p:childTnLst>
                                    <p:set>
                                      <p:cBhvr>
                                        <p:cTn id="55" dur="1" fill="hold">
                                          <p:stCondLst>
                                            <p:cond delay="0"/>
                                          </p:stCondLst>
                                        </p:cTn>
                                        <p:tgtEl>
                                          <p:spTgt spid="80"/>
                                        </p:tgtEl>
                                        <p:attrNameLst>
                                          <p:attrName>style.visibility</p:attrName>
                                        </p:attrNameLst>
                                      </p:cBhvr>
                                      <p:to>
                                        <p:strVal val="visible"/>
                                      </p:to>
                                    </p:set>
                                    <p:animEffect transition="in" filter="fade">
                                      <p:cBhvr>
                                        <p:cTn id="56"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62" grpId="0" animBg="1"/>
      <p:bldP spid="63" grpId="0" animBg="1"/>
      <p:bldP spid="65" grpId="0" animBg="1"/>
      <p:bldP spid="69" grpId="0" animBg="1"/>
      <p:bldP spid="72" grpId="0" animBg="1"/>
      <p:bldP spid="73" grpId="0" animBg="1"/>
      <p:bldP spid="80" grpId="0" animBg="1"/>
      <p:bldP spid="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706447" cy="307777"/>
          </a:xfrm>
          <a:prstGeom prst="rect">
            <a:avLst/>
          </a:prstGeom>
        </p:spPr>
        <p:txBody>
          <a:bodyPr wrap="none">
            <a:spAutoFit/>
          </a:bodyPr>
          <a:lstStyle/>
          <a:p>
            <a:r>
              <a:rPr lang="en-US" altLang="zh-CN" sz="1400" b="1" dirty="0"/>
              <a:t>PART TWO Representing RDD</a:t>
            </a:r>
            <a:endParaRPr lang="zh-CN" altLang="en-US" sz="1400" b="1" dirty="0"/>
          </a:p>
        </p:txBody>
      </p:sp>
      <p:sp>
        <p:nvSpPr>
          <p:cNvPr id="3" name="椭圆 2"/>
          <p:cNvSpPr/>
          <p:nvPr/>
        </p:nvSpPr>
        <p:spPr>
          <a:xfrm>
            <a:off x="2653823" y="143551"/>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4" name="矩形 13">
            <a:extLst>
              <a:ext uri="{FF2B5EF4-FFF2-40B4-BE49-F238E27FC236}">
                <a16:creationId xmlns:a16="http://schemas.microsoft.com/office/drawing/2014/main" id="{639A4D09-6123-4F0B-B1CC-260DED7323AA}"/>
              </a:ext>
            </a:extLst>
          </p:cNvPr>
          <p:cNvSpPr/>
          <p:nvPr/>
        </p:nvSpPr>
        <p:spPr>
          <a:xfrm>
            <a:off x="5069116" y="200221"/>
            <a:ext cx="2053767" cy="441916"/>
          </a:xfrm>
          <a:prstGeom prst="rect">
            <a:avLst/>
          </a:prstGeom>
        </p:spPr>
        <p:txBody>
          <a:bodyPr wrap="none">
            <a:spAutoFit/>
          </a:bodyPr>
          <a:lstStyle/>
          <a:p>
            <a:pPr>
              <a:lnSpc>
                <a:spcPct val="125000"/>
              </a:lnSpc>
            </a:pPr>
            <a:r>
              <a:rPr lang="en-US" altLang="zh-CN" sz="2000" b="1" dirty="0">
                <a:latin typeface="+mn-ea"/>
              </a:rPr>
              <a:t>RDD</a:t>
            </a:r>
            <a:r>
              <a:rPr lang="zh-CN" altLang="en-US" sz="2000" b="1" dirty="0">
                <a:latin typeface="+mn-ea"/>
              </a:rPr>
              <a:t>的具体实现</a:t>
            </a:r>
            <a:endParaRPr lang="en-US" altLang="zh-CN" sz="2000" b="1" dirty="0">
              <a:latin typeface="+mn-ea"/>
            </a:endParaRPr>
          </a:p>
        </p:txBody>
      </p:sp>
      <p:sp>
        <p:nvSpPr>
          <p:cNvPr id="4" name="文本框 3">
            <a:extLst>
              <a:ext uri="{FF2B5EF4-FFF2-40B4-BE49-F238E27FC236}">
                <a16:creationId xmlns:a16="http://schemas.microsoft.com/office/drawing/2014/main" id="{07CEA3FE-F657-4453-9BC3-A682FEA8F792}"/>
              </a:ext>
            </a:extLst>
          </p:cNvPr>
          <p:cNvSpPr txBox="1"/>
          <p:nvPr/>
        </p:nvSpPr>
        <p:spPr>
          <a:xfrm>
            <a:off x="312822" y="785275"/>
            <a:ext cx="11079428" cy="1603131"/>
          </a:xfrm>
          <a:prstGeom prst="rect">
            <a:avLst/>
          </a:prstGeom>
          <a:solidFill>
            <a:schemeClr val="accent6">
              <a:lumMod val="20000"/>
              <a:lumOff val="80000"/>
            </a:schemeClr>
          </a:solidFill>
        </p:spPr>
        <p:txBody>
          <a:bodyPr wrap="square" rtlCol="0">
            <a:spAutoFit/>
          </a:bodyPr>
          <a:lstStyle/>
          <a:p>
            <a:pPr>
              <a:lnSpc>
                <a:spcPct val="125000"/>
              </a:lnSpc>
            </a:pPr>
            <a:r>
              <a:rPr lang="en-US" altLang="zh-CN" sz="1600" b="1" dirty="0">
                <a:latin typeface="+mn-ea"/>
              </a:rPr>
              <a:t>RDD</a:t>
            </a:r>
            <a:r>
              <a:rPr lang="zh-CN" altLang="en-US" sz="1600" b="1" dirty="0">
                <a:latin typeface="+mn-ea"/>
              </a:rPr>
              <a:t>的设计应满足什么需求：</a:t>
            </a:r>
            <a:endParaRPr lang="en-US" altLang="zh-CN" sz="1600" b="1" dirty="0">
              <a:latin typeface="+mn-ea"/>
            </a:endParaRPr>
          </a:p>
          <a:p>
            <a:pPr marL="342900" indent="-342900">
              <a:lnSpc>
                <a:spcPct val="125000"/>
              </a:lnSpc>
              <a:buFont typeface="Arial" panose="020B0604020202020204" pitchFamily="34" charset="0"/>
              <a:buChar char="•"/>
            </a:pPr>
            <a:r>
              <a:rPr lang="zh-CN" altLang="en-US" sz="1600" b="1" dirty="0">
                <a:solidFill>
                  <a:srgbClr val="0094AA"/>
                </a:solidFill>
                <a:latin typeface="+mn-ea"/>
              </a:rPr>
              <a:t>计算</a:t>
            </a:r>
            <a:r>
              <a:rPr lang="zh-CN" altLang="en-US" sz="1600" dirty="0">
                <a:latin typeface="+mn-ea"/>
              </a:rPr>
              <a:t>：</a:t>
            </a:r>
            <a:r>
              <a:rPr lang="en-US" altLang="zh-CN" sz="1600" dirty="0">
                <a:latin typeface="+mn-ea"/>
              </a:rPr>
              <a:t>RDD </a:t>
            </a:r>
            <a:r>
              <a:rPr lang="zh-CN" altLang="en-US" sz="1600" dirty="0">
                <a:latin typeface="+mn-ea"/>
              </a:rPr>
              <a:t>在物理形式上是分片的，其完整数据被分散在集群内若干机器的内存上，从实际的执行来讲，需确保针对</a:t>
            </a:r>
            <a:r>
              <a:rPr lang="en-US" altLang="zh-CN" sz="1600" dirty="0">
                <a:latin typeface="+mn-ea"/>
              </a:rPr>
              <a:t>RDD</a:t>
            </a:r>
            <a:r>
              <a:rPr lang="zh-CN" altLang="en-US" sz="1600" dirty="0">
                <a:latin typeface="+mn-ea"/>
              </a:rPr>
              <a:t>的操作作用到</a:t>
            </a:r>
            <a:r>
              <a:rPr lang="en-US" altLang="zh-CN" sz="1600" dirty="0">
                <a:latin typeface="+mn-ea"/>
              </a:rPr>
              <a:t>RDD</a:t>
            </a:r>
            <a:r>
              <a:rPr lang="zh-CN" altLang="en-US" sz="1600" dirty="0">
                <a:latin typeface="+mn-ea"/>
              </a:rPr>
              <a:t>所有分区。</a:t>
            </a:r>
            <a:r>
              <a:rPr lang="zh-CN" altLang="en-US" sz="1600" b="1" dirty="0">
                <a:solidFill>
                  <a:srgbClr val="FF0000"/>
                </a:solidFill>
                <a:latin typeface="+mn-ea"/>
              </a:rPr>
              <a:t>（如何保证实现用户计算目标）</a:t>
            </a:r>
            <a:r>
              <a:rPr lang="zh-CN" altLang="en-US" sz="1600" dirty="0">
                <a:latin typeface="+mn-ea"/>
              </a:rPr>
              <a:t>；</a:t>
            </a:r>
            <a:endParaRPr lang="en-US" altLang="zh-CN" sz="1600" dirty="0">
              <a:latin typeface="+mn-ea"/>
            </a:endParaRPr>
          </a:p>
          <a:p>
            <a:pPr marL="342900" indent="-342900">
              <a:lnSpc>
                <a:spcPct val="125000"/>
              </a:lnSpc>
              <a:buFont typeface="Arial" panose="020B0604020202020204" pitchFamily="34" charset="0"/>
              <a:buChar char="•"/>
            </a:pPr>
            <a:r>
              <a:rPr lang="en-US" altLang="zh-CN" sz="1600" b="1" dirty="0">
                <a:solidFill>
                  <a:srgbClr val="0094AA"/>
                </a:solidFill>
                <a:latin typeface="+mn-ea"/>
              </a:rPr>
              <a:t>RDD</a:t>
            </a:r>
            <a:r>
              <a:rPr lang="zh-CN" altLang="en-US" sz="1600" b="1" dirty="0">
                <a:solidFill>
                  <a:srgbClr val="0094AA"/>
                </a:solidFill>
                <a:latin typeface="+mn-ea"/>
              </a:rPr>
              <a:t>之间的关系</a:t>
            </a:r>
            <a:r>
              <a:rPr lang="zh-CN" altLang="en-US" sz="1600" dirty="0">
                <a:latin typeface="+mn-ea"/>
              </a:rPr>
              <a:t>：用户通过 </a:t>
            </a:r>
            <a:r>
              <a:rPr lang="en-US" altLang="zh-CN" sz="1600" dirty="0">
                <a:latin typeface="+mn-ea"/>
              </a:rPr>
              <a:t>Transformation </a:t>
            </a:r>
            <a:r>
              <a:rPr lang="zh-CN" altLang="en-US" sz="1600" dirty="0">
                <a:latin typeface="+mn-ea"/>
              </a:rPr>
              <a:t>创建出新的 </a:t>
            </a:r>
            <a:r>
              <a:rPr lang="en-US" altLang="zh-CN" sz="1600" dirty="0">
                <a:latin typeface="+mn-ea"/>
              </a:rPr>
              <a:t>RDD </a:t>
            </a:r>
            <a:r>
              <a:rPr lang="zh-CN" altLang="en-US" sz="1600" dirty="0">
                <a:latin typeface="+mn-ea"/>
              </a:rPr>
              <a:t>后，新的 </a:t>
            </a:r>
            <a:r>
              <a:rPr lang="en-US" altLang="zh-CN" sz="1600" dirty="0">
                <a:latin typeface="+mn-ea"/>
              </a:rPr>
              <a:t>RDD </a:t>
            </a:r>
            <a:r>
              <a:rPr lang="zh-CN" altLang="en-US" sz="1600" dirty="0">
                <a:latin typeface="+mn-ea"/>
              </a:rPr>
              <a:t>与原本的 </a:t>
            </a:r>
            <a:r>
              <a:rPr lang="en-US" altLang="zh-CN" sz="1600" dirty="0">
                <a:latin typeface="+mn-ea"/>
              </a:rPr>
              <a:t>RDD </a:t>
            </a:r>
            <a:r>
              <a:rPr lang="zh-CN" altLang="en-US" sz="1600" dirty="0">
                <a:latin typeface="+mn-ea"/>
              </a:rPr>
              <a:t>便形成了依赖关系。</a:t>
            </a:r>
            <a:r>
              <a:rPr lang="zh-CN" altLang="en-US" sz="1600" b="1" dirty="0">
                <a:solidFill>
                  <a:srgbClr val="FF0000"/>
                </a:solidFill>
                <a:latin typeface="+mn-ea"/>
              </a:rPr>
              <a:t>（如何表示这种依赖关系）</a:t>
            </a:r>
          </a:p>
        </p:txBody>
      </p:sp>
      <p:sp>
        <p:nvSpPr>
          <p:cNvPr id="6" name="文本框 5">
            <a:extLst>
              <a:ext uri="{FF2B5EF4-FFF2-40B4-BE49-F238E27FC236}">
                <a16:creationId xmlns:a16="http://schemas.microsoft.com/office/drawing/2014/main" id="{08EC6A6E-1F32-4A8A-8331-64B73427E9CB}"/>
              </a:ext>
            </a:extLst>
          </p:cNvPr>
          <p:cNvSpPr txBox="1"/>
          <p:nvPr/>
        </p:nvSpPr>
        <p:spPr>
          <a:xfrm>
            <a:off x="2452597" y="2537997"/>
            <a:ext cx="7286803" cy="461665"/>
          </a:xfrm>
          <a:prstGeom prst="rect">
            <a:avLst/>
          </a:prstGeom>
          <a:solidFill>
            <a:srgbClr val="7030A0"/>
          </a:solidFill>
        </p:spPr>
        <p:txBody>
          <a:bodyPr wrap="none" rtlCol="0">
            <a:spAutoFit/>
          </a:bodyPr>
          <a:lstStyle/>
          <a:p>
            <a:r>
              <a:rPr lang="en-US" altLang="zh-CN" sz="2400" b="1" dirty="0">
                <a:solidFill>
                  <a:schemeClr val="bg1"/>
                </a:solidFill>
                <a:latin typeface="+mn-ea"/>
              </a:rPr>
              <a:t>Spark Support A Graph-Based Representation</a:t>
            </a:r>
            <a:endParaRPr lang="zh-CN" altLang="en-US" sz="2400" b="1" dirty="0">
              <a:solidFill>
                <a:schemeClr val="bg1"/>
              </a:solidFill>
              <a:latin typeface="+mn-ea"/>
            </a:endParaRPr>
          </a:p>
        </p:txBody>
      </p:sp>
      <p:sp>
        <p:nvSpPr>
          <p:cNvPr id="18" name="文本框 17">
            <a:extLst>
              <a:ext uri="{FF2B5EF4-FFF2-40B4-BE49-F238E27FC236}">
                <a16:creationId xmlns:a16="http://schemas.microsoft.com/office/drawing/2014/main" id="{5D72AEBB-94C1-4F75-8735-C2C0A40EFA7D}"/>
              </a:ext>
            </a:extLst>
          </p:cNvPr>
          <p:cNvSpPr txBox="1"/>
          <p:nvPr/>
        </p:nvSpPr>
        <p:spPr>
          <a:xfrm>
            <a:off x="2719281" y="5197642"/>
            <a:ext cx="372218" cy="369332"/>
          </a:xfrm>
          <a:prstGeom prst="rect">
            <a:avLst/>
          </a:prstGeom>
          <a:noFill/>
        </p:spPr>
        <p:txBody>
          <a:bodyPr wrap="none" rtlCol="0">
            <a:spAutoFit/>
          </a:bodyPr>
          <a:lstStyle/>
          <a:p>
            <a:r>
              <a:rPr lang="en-US" altLang="zh-CN" dirty="0"/>
              <a:t>   </a:t>
            </a:r>
            <a:endParaRPr lang="zh-CN" altLang="en-US" dirty="0"/>
          </a:p>
        </p:txBody>
      </p:sp>
      <p:graphicFrame>
        <p:nvGraphicFramePr>
          <p:cNvPr id="21" name="表格 21">
            <a:extLst>
              <a:ext uri="{FF2B5EF4-FFF2-40B4-BE49-F238E27FC236}">
                <a16:creationId xmlns:a16="http://schemas.microsoft.com/office/drawing/2014/main" id="{FCA3E243-71B1-433E-BCF5-514FADB4EB75}"/>
              </a:ext>
            </a:extLst>
          </p:cNvPr>
          <p:cNvGraphicFramePr>
            <a:graphicFrameLocks noGrp="1"/>
          </p:cNvGraphicFramePr>
          <p:nvPr>
            <p:extLst>
              <p:ext uri="{D42A27DB-BD31-4B8C-83A1-F6EECF244321}">
                <p14:modId xmlns:p14="http://schemas.microsoft.com/office/powerpoint/2010/main" val="3218638040"/>
              </p:ext>
            </p:extLst>
          </p:nvPr>
        </p:nvGraphicFramePr>
        <p:xfrm>
          <a:off x="312822" y="3762125"/>
          <a:ext cx="11358478" cy="2424900"/>
        </p:xfrm>
        <a:graphic>
          <a:graphicData uri="http://schemas.openxmlformats.org/drawingml/2006/table">
            <a:tbl>
              <a:tblPr firstRow="1" bandRow="1">
                <a:tableStyleId>{5C22544A-7EE6-4342-B048-85BDC9FD1C3A}</a:tableStyleId>
              </a:tblPr>
              <a:tblGrid>
                <a:gridCol w="2544678">
                  <a:extLst>
                    <a:ext uri="{9D8B030D-6E8A-4147-A177-3AD203B41FA5}">
                      <a16:colId xmlns:a16="http://schemas.microsoft.com/office/drawing/2014/main" val="1061718606"/>
                    </a:ext>
                  </a:extLst>
                </a:gridCol>
                <a:gridCol w="4940300">
                  <a:extLst>
                    <a:ext uri="{9D8B030D-6E8A-4147-A177-3AD203B41FA5}">
                      <a16:colId xmlns:a16="http://schemas.microsoft.com/office/drawing/2014/main" val="3716608584"/>
                    </a:ext>
                  </a:extLst>
                </a:gridCol>
                <a:gridCol w="3873500">
                  <a:extLst>
                    <a:ext uri="{9D8B030D-6E8A-4147-A177-3AD203B41FA5}">
                      <a16:colId xmlns:a16="http://schemas.microsoft.com/office/drawing/2014/main" val="761270150"/>
                    </a:ext>
                  </a:extLst>
                </a:gridCol>
              </a:tblGrid>
              <a:tr h="404150">
                <a:tc>
                  <a:txBody>
                    <a:bodyPr/>
                    <a:lstStyle/>
                    <a:p>
                      <a:pPr algn="ctr"/>
                      <a:r>
                        <a:rPr lang="zh-CN" altLang="en-US" dirty="0">
                          <a:latin typeface="+mn-ea"/>
                          <a:ea typeface="+mn-ea"/>
                        </a:rPr>
                        <a:t>接口</a:t>
                      </a:r>
                    </a:p>
                  </a:txBody>
                  <a:tcPr/>
                </a:tc>
                <a:tc>
                  <a:txBody>
                    <a:bodyPr/>
                    <a:lstStyle/>
                    <a:p>
                      <a:pPr algn="ctr"/>
                      <a:r>
                        <a:rPr lang="zh-CN" altLang="en-US" dirty="0">
                          <a:latin typeface="+mn-ea"/>
                          <a:ea typeface="+mn-ea"/>
                        </a:rPr>
                        <a:t>功能</a:t>
                      </a:r>
                    </a:p>
                  </a:txBody>
                  <a:tcPr/>
                </a:tc>
                <a:tc>
                  <a:txBody>
                    <a:bodyPr/>
                    <a:lstStyle/>
                    <a:p>
                      <a:pPr algn="ctr"/>
                      <a:r>
                        <a:rPr lang="zh-CN" altLang="en-US" dirty="0">
                          <a:latin typeface="+mn-ea"/>
                          <a:ea typeface="+mn-ea"/>
                        </a:rPr>
                        <a:t>含义</a:t>
                      </a:r>
                    </a:p>
                  </a:txBody>
                  <a:tcPr/>
                </a:tc>
                <a:extLst>
                  <a:ext uri="{0D108BD9-81ED-4DB2-BD59-A6C34878D82A}">
                    <a16:rowId xmlns:a16="http://schemas.microsoft.com/office/drawing/2014/main" val="2330562305"/>
                  </a:ext>
                </a:extLst>
              </a:tr>
              <a:tr h="404150">
                <a:tc>
                  <a:txBody>
                    <a:bodyPr/>
                    <a:lstStyle/>
                    <a:p>
                      <a:r>
                        <a:rPr lang="zh-CN" altLang="zh-CN" sz="1800" dirty="0">
                          <a:solidFill>
                            <a:schemeClr val="tx1">
                              <a:lumMod val="95000"/>
                              <a:lumOff val="5000"/>
                            </a:schemeClr>
                          </a:solidFill>
                          <a:latin typeface="+mn-ea"/>
                          <a:ea typeface="+mn-ea"/>
                        </a:rPr>
                        <a:t>partitions()</a:t>
                      </a:r>
                      <a:endParaRPr lang="zh-CN" altLang="en-US" dirty="0">
                        <a:latin typeface="+mn-ea"/>
                        <a:ea typeface="+mn-ea"/>
                      </a:endParaRPr>
                    </a:p>
                  </a:txBody>
                  <a:tcPr/>
                </a:tc>
                <a:tc>
                  <a:txBody>
                    <a:bodyPr/>
                    <a:lstStyle/>
                    <a:p>
                      <a:r>
                        <a:rPr lang="zh-CN" altLang="en-US" sz="1800" dirty="0">
                          <a:solidFill>
                            <a:schemeClr val="tx1">
                              <a:lumMod val="95000"/>
                              <a:lumOff val="5000"/>
                            </a:schemeClr>
                          </a:solidFill>
                          <a:latin typeface="+mn-ea"/>
                          <a:ea typeface="+mn-ea"/>
                        </a:rPr>
                        <a:t>用于查询分区集合包含的所有分区</a:t>
                      </a:r>
                      <a:endParaRPr lang="zh-CN" altLang="en-US" dirty="0">
                        <a:latin typeface="+mn-ea"/>
                        <a:ea typeface="+mn-ea"/>
                      </a:endParaRPr>
                    </a:p>
                  </a:txBody>
                  <a:tcPr/>
                </a:tc>
                <a:tc>
                  <a:txBody>
                    <a:bodyPr/>
                    <a:lstStyle/>
                    <a:p>
                      <a:r>
                        <a:rPr lang="zh-CN" altLang="zh-CN" sz="1800" dirty="0">
                          <a:solidFill>
                            <a:schemeClr val="tx1">
                              <a:lumMod val="95000"/>
                              <a:lumOff val="5000"/>
                            </a:schemeClr>
                          </a:solidFill>
                          <a:latin typeface="+mn-ea"/>
                        </a:rPr>
                        <a:t>partition是</a:t>
                      </a:r>
                      <a:r>
                        <a:rPr lang="en-US" altLang="zh-CN" sz="1800" dirty="0">
                          <a:solidFill>
                            <a:schemeClr val="tx1">
                              <a:lumMod val="95000"/>
                              <a:lumOff val="5000"/>
                            </a:schemeClr>
                          </a:solidFill>
                          <a:latin typeface="+mn-ea"/>
                        </a:rPr>
                        <a:t>RDD</a:t>
                      </a:r>
                      <a:r>
                        <a:rPr lang="zh-CN" altLang="zh-CN" sz="1800" dirty="0">
                          <a:solidFill>
                            <a:schemeClr val="tx1">
                              <a:lumMod val="95000"/>
                              <a:lumOff val="5000"/>
                            </a:schemeClr>
                          </a:solidFill>
                          <a:latin typeface="+mn-ea"/>
                        </a:rPr>
                        <a:t>的最小组成结构</a:t>
                      </a:r>
                      <a:endParaRPr lang="zh-CN" altLang="en-US" dirty="0">
                        <a:latin typeface="+mn-ea"/>
                        <a:ea typeface="+mn-ea"/>
                      </a:endParaRPr>
                    </a:p>
                  </a:txBody>
                  <a:tcPr/>
                </a:tc>
                <a:extLst>
                  <a:ext uri="{0D108BD9-81ED-4DB2-BD59-A6C34878D82A}">
                    <a16:rowId xmlns:a16="http://schemas.microsoft.com/office/drawing/2014/main" val="3212786458"/>
                  </a:ext>
                </a:extLst>
              </a:tr>
              <a:tr h="404150">
                <a:tc>
                  <a:txBody>
                    <a:bodyPr/>
                    <a:lstStyle/>
                    <a:p>
                      <a:r>
                        <a:rPr lang="zh-CN" altLang="zh-CN" sz="1800" dirty="0">
                          <a:solidFill>
                            <a:schemeClr val="tx1">
                              <a:lumMod val="95000"/>
                              <a:lumOff val="5000"/>
                            </a:schemeClr>
                          </a:solidFill>
                          <a:latin typeface="+mn-ea"/>
                          <a:ea typeface="+mn-ea"/>
                        </a:rPr>
                        <a:t>preferredLocations(p)</a:t>
                      </a:r>
                      <a:endParaRPr lang="zh-CN" altLang="en-US" dirty="0">
                        <a:latin typeface="+mn-ea"/>
                        <a:ea typeface="+mn-ea"/>
                      </a:endParaRPr>
                    </a:p>
                  </a:txBody>
                  <a:tcPr/>
                </a:tc>
                <a:tc>
                  <a:txBody>
                    <a:bodyPr/>
                    <a:lstStyle/>
                    <a:p>
                      <a:r>
                        <a:rPr lang="zh-CN" altLang="en-US" sz="1800" dirty="0">
                          <a:solidFill>
                            <a:schemeClr val="tx1">
                              <a:lumMod val="95000"/>
                              <a:lumOff val="5000"/>
                            </a:schemeClr>
                          </a:solidFill>
                          <a:latin typeface="+mn-ea"/>
                          <a:ea typeface="+mn-ea"/>
                        </a:rPr>
                        <a:t>依据</a:t>
                      </a:r>
                      <a:r>
                        <a:rPr lang="en-US" altLang="zh-CN" sz="1800" dirty="0">
                          <a:solidFill>
                            <a:schemeClr val="tx1">
                              <a:lumMod val="95000"/>
                              <a:lumOff val="5000"/>
                            </a:schemeClr>
                          </a:solidFill>
                          <a:latin typeface="+mn-ea"/>
                          <a:ea typeface="+mn-ea"/>
                        </a:rPr>
                        <a:t>data locality</a:t>
                      </a:r>
                      <a:r>
                        <a:rPr lang="zh-CN" altLang="en-US" sz="1800" dirty="0">
                          <a:solidFill>
                            <a:schemeClr val="tx1">
                              <a:lumMod val="95000"/>
                              <a:lumOff val="5000"/>
                            </a:schemeClr>
                          </a:solidFill>
                          <a:latin typeface="+mn-ea"/>
                          <a:ea typeface="+mn-ea"/>
                        </a:rPr>
                        <a:t>，查询能够最快访问</a:t>
                      </a:r>
                      <a:r>
                        <a:rPr lang="en-US" altLang="zh-CN" sz="1800" dirty="0">
                          <a:solidFill>
                            <a:schemeClr val="tx1">
                              <a:lumMod val="95000"/>
                              <a:lumOff val="5000"/>
                            </a:schemeClr>
                          </a:solidFill>
                          <a:latin typeface="+mn-ea"/>
                          <a:ea typeface="+mn-ea"/>
                        </a:rPr>
                        <a:t>p</a:t>
                      </a:r>
                      <a:r>
                        <a:rPr lang="zh-CN" altLang="en-US" sz="1800" dirty="0">
                          <a:solidFill>
                            <a:schemeClr val="tx1">
                              <a:lumMod val="95000"/>
                              <a:lumOff val="5000"/>
                            </a:schemeClr>
                          </a:solidFill>
                          <a:latin typeface="+mn-ea"/>
                          <a:ea typeface="+mn-ea"/>
                        </a:rPr>
                        <a:t>的节点</a:t>
                      </a:r>
                      <a:endParaRPr lang="zh-CN" altLang="en-US" dirty="0">
                        <a:latin typeface="+mn-ea"/>
                        <a:ea typeface="+mn-ea"/>
                      </a:endParaRPr>
                    </a:p>
                  </a:txBody>
                  <a:tcPr/>
                </a:tc>
                <a:tc>
                  <a:txBody>
                    <a:bodyPr/>
                    <a:lstStyle/>
                    <a:p>
                      <a:r>
                        <a:rPr lang="en-US" altLang="zh-CN" sz="1800" dirty="0">
                          <a:solidFill>
                            <a:schemeClr val="tx1">
                              <a:lumMod val="95000"/>
                              <a:lumOff val="5000"/>
                            </a:schemeClr>
                          </a:solidFill>
                          <a:latin typeface="+mn-ea"/>
                        </a:rPr>
                        <a:t>RDD</a:t>
                      </a:r>
                      <a:r>
                        <a:rPr lang="zh-CN" altLang="en-US" sz="1800" dirty="0">
                          <a:solidFill>
                            <a:schemeClr val="tx1">
                              <a:lumMod val="95000"/>
                              <a:lumOff val="5000"/>
                            </a:schemeClr>
                          </a:solidFill>
                          <a:latin typeface="+mn-ea"/>
                        </a:rPr>
                        <a:t>的分区</a:t>
                      </a:r>
                      <a:r>
                        <a:rPr lang="zh-CN" altLang="zh-CN" sz="1800" dirty="0">
                          <a:solidFill>
                            <a:schemeClr val="tx1">
                              <a:lumMod val="95000"/>
                              <a:lumOff val="5000"/>
                            </a:schemeClr>
                          </a:solidFill>
                          <a:latin typeface="+mn-ea"/>
                        </a:rPr>
                        <a:t>数据分布信息 </a:t>
                      </a:r>
                      <a:endParaRPr lang="zh-CN" altLang="en-US" dirty="0">
                        <a:latin typeface="+mn-ea"/>
                        <a:ea typeface="+mn-ea"/>
                      </a:endParaRPr>
                    </a:p>
                  </a:txBody>
                  <a:tcPr/>
                </a:tc>
                <a:extLst>
                  <a:ext uri="{0D108BD9-81ED-4DB2-BD59-A6C34878D82A}">
                    <a16:rowId xmlns:a16="http://schemas.microsoft.com/office/drawing/2014/main" val="1702661150"/>
                  </a:ext>
                </a:extLst>
              </a:tr>
              <a:tr h="404150">
                <a:tc>
                  <a:txBody>
                    <a:bodyPr/>
                    <a:lstStyle/>
                    <a:p>
                      <a:r>
                        <a:rPr lang="zh-CN" altLang="zh-CN" sz="1800" dirty="0">
                          <a:solidFill>
                            <a:schemeClr val="tx1">
                              <a:lumMod val="95000"/>
                              <a:lumOff val="5000"/>
                            </a:schemeClr>
                          </a:solidFill>
                          <a:latin typeface="+mn-ea"/>
                          <a:ea typeface="+mn-ea"/>
                        </a:rPr>
                        <a:t>dependencies()</a:t>
                      </a:r>
                      <a:endParaRPr lang="zh-CN" altLang="en-US" dirty="0">
                        <a:latin typeface="+mn-ea"/>
                        <a:ea typeface="+mn-ea"/>
                      </a:endParaRPr>
                    </a:p>
                  </a:txBody>
                  <a:tcPr/>
                </a:tc>
                <a:tc>
                  <a:txBody>
                    <a:bodyPr/>
                    <a:lstStyle/>
                    <a:p>
                      <a:r>
                        <a:rPr lang="zh-CN" altLang="en-US" sz="1800" dirty="0">
                          <a:solidFill>
                            <a:schemeClr val="tx1">
                              <a:lumMod val="95000"/>
                              <a:lumOff val="5000"/>
                            </a:schemeClr>
                          </a:solidFill>
                          <a:latin typeface="+mn-ea"/>
                          <a:ea typeface="+mn-ea"/>
                        </a:rPr>
                        <a:t>查询</a:t>
                      </a:r>
                      <a:r>
                        <a:rPr lang="en-US" altLang="zh-CN" sz="1800" dirty="0">
                          <a:solidFill>
                            <a:schemeClr val="tx1">
                              <a:lumMod val="95000"/>
                              <a:lumOff val="5000"/>
                            </a:schemeClr>
                          </a:solidFill>
                          <a:latin typeface="+mn-ea"/>
                          <a:ea typeface="+mn-ea"/>
                        </a:rPr>
                        <a:t>RDD</a:t>
                      </a:r>
                      <a:r>
                        <a:rPr lang="zh-CN" altLang="en-US" sz="1800" dirty="0">
                          <a:solidFill>
                            <a:schemeClr val="tx1">
                              <a:lumMod val="95000"/>
                              <a:lumOff val="5000"/>
                            </a:schemeClr>
                          </a:solidFill>
                          <a:latin typeface="+mn-ea"/>
                          <a:ea typeface="+mn-ea"/>
                        </a:rPr>
                        <a:t>的谱系图</a:t>
                      </a:r>
                      <a:endParaRPr lang="zh-CN" altLang="en-US" dirty="0">
                        <a:latin typeface="+mn-ea"/>
                        <a:ea typeface="+mn-ea"/>
                      </a:endParaRPr>
                    </a:p>
                  </a:txBody>
                  <a:tcPr/>
                </a:tc>
                <a:tc>
                  <a:txBody>
                    <a:bodyPr/>
                    <a:lstStyle/>
                    <a:p>
                      <a:r>
                        <a:rPr lang="zh-CN" altLang="zh-CN" sz="1800" dirty="0">
                          <a:solidFill>
                            <a:schemeClr val="tx1">
                              <a:lumMod val="95000"/>
                              <a:lumOff val="5000"/>
                            </a:schemeClr>
                          </a:solidFill>
                          <a:latin typeface="+mn-ea"/>
                        </a:rPr>
                        <a:t>记录父RDD</a:t>
                      </a:r>
                      <a:r>
                        <a:rPr lang="zh-CN" altLang="en-US" sz="1800" dirty="0">
                          <a:solidFill>
                            <a:schemeClr val="tx1">
                              <a:lumMod val="95000"/>
                              <a:lumOff val="5000"/>
                            </a:schemeClr>
                          </a:solidFill>
                          <a:latin typeface="+mn-ea"/>
                        </a:rPr>
                        <a:t>的信息</a:t>
                      </a:r>
                      <a:r>
                        <a:rPr lang="zh-CN" altLang="zh-CN" sz="1800" dirty="0">
                          <a:solidFill>
                            <a:schemeClr val="tx1">
                              <a:lumMod val="95000"/>
                              <a:lumOff val="5000"/>
                            </a:schemeClr>
                          </a:solidFill>
                          <a:latin typeface="+mn-ea"/>
                        </a:rPr>
                        <a:t> </a:t>
                      </a:r>
                      <a:endParaRPr lang="zh-CN" altLang="en-US" dirty="0">
                        <a:latin typeface="+mn-ea"/>
                        <a:ea typeface="+mn-ea"/>
                      </a:endParaRPr>
                    </a:p>
                  </a:txBody>
                  <a:tcPr/>
                </a:tc>
                <a:extLst>
                  <a:ext uri="{0D108BD9-81ED-4DB2-BD59-A6C34878D82A}">
                    <a16:rowId xmlns:a16="http://schemas.microsoft.com/office/drawing/2014/main" val="1280693443"/>
                  </a:ext>
                </a:extLst>
              </a:tr>
              <a:tr h="40415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solidFill>
                            <a:schemeClr val="tx1">
                              <a:lumMod val="95000"/>
                              <a:lumOff val="5000"/>
                            </a:schemeClr>
                          </a:solidFill>
                          <a:latin typeface="+mn-ea"/>
                          <a:ea typeface="+mn-ea"/>
                        </a:rPr>
                        <a:t>iterator(p,</a:t>
                      </a:r>
                      <a:r>
                        <a:rPr lang="en-US" altLang="zh-CN" sz="1800" dirty="0">
                          <a:solidFill>
                            <a:schemeClr val="tx1">
                              <a:lumMod val="95000"/>
                              <a:lumOff val="5000"/>
                            </a:schemeClr>
                          </a:solidFill>
                          <a:latin typeface="+mn-ea"/>
                          <a:ea typeface="+mn-ea"/>
                        </a:rPr>
                        <a:t> </a:t>
                      </a:r>
                      <a:r>
                        <a:rPr lang="zh-CN" altLang="zh-CN" sz="1800" dirty="0">
                          <a:solidFill>
                            <a:schemeClr val="tx1">
                              <a:lumMod val="95000"/>
                              <a:lumOff val="5000"/>
                            </a:schemeClr>
                          </a:solidFill>
                          <a:latin typeface="+mn-ea"/>
                          <a:ea typeface="+mn-ea"/>
                        </a:rPr>
                        <a:t>parentIters)</a:t>
                      </a:r>
                    </a:p>
                  </a:txBody>
                  <a:tcPr/>
                </a:tc>
                <a:tc>
                  <a:txBody>
                    <a:bodyPr/>
                    <a:lstStyle/>
                    <a:p>
                      <a:r>
                        <a:rPr lang="zh-CN" altLang="en-US" sz="1800" dirty="0">
                          <a:solidFill>
                            <a:schemeClr val="tx1">
                              <a:lumMod val="95000"/>
                              <a:lumOff val="5000"/>
                            </a:schemeClr>
                          </a:solidFill>
                          <a:latin typeface="+mn-ea"/>
                          <a:ea typeface="+mn-ea"/>
                        </a:rPr>
                        <a:t>通过</a:t>
                      </a:r>
                      <a:r>
                        <a:rPr lang="zh-CN" altLang="zh-CN" sz="1800" dirty="0">
                          <a:solidFill>
                            <a:schemeClr val="tx1">
                              <a:lumMod val="95000"/>
                              <a:lumOff val="5000"/>
                            </a:schemeClr>
                          </a:solidFill>
                          <a:latin typeface="+mn-ea"/>
                          <a:ea typeface="+mn-ea"/>
                        </a:rPr>
                        <a:t>parentIters</a:t>
                      </a:r>
                      <a:r>
                        <a:rPr lang="zh-CN" altLang="en-US" sz="1800" dirty="0">
                          <a:solidFill>
                            <a:schemeClr val="tx1">
                              <a:lumMod val="95000"/>
                              <a:lumOff val="5000"/>
                            </a:schemeClr>
                          </a:solidFill>
                          <a:latin typeface="+mn-ea"/>
                          <a:ea typeface="+mn-ea"/>
                        </a:rPr>
                        <a:t>计算</a:t>
                      </a:r>
                      <a:r>
                        <a:rPr lang="en-US" altLang="zh-CN" sz="1800" dirty="0">
                          <a:solidFill>
                            <a:schemeClr val="tx1">
                              <a:lumMod val="95000"/>
                              <a:lumOff val="5000"/>
                            </a:schemeClr>
                          </a:solidFill>
                          <a:latin typeface="+mn-ea"/>
                          <a:ea typeface="+mn-ea"/>
                        </a:rPr>
                        <a:t>p</a:t>
                      </a:r>
                      <a:r>
                        <a:rPr lang="zh-CN" altLang="en-US" sz="1800" dirty="0">
                          <a:solidFill>
                            <a:schemeClr val="tx1">
                              <a:lumMod val="95000"/>
                              <a:lumOff val="5000"/>
                            </a:schemeClr>
                          </a:solidFill>
                          <a:latin typeface="+mn-ea"/>
                          <a:ea typeface="+mn-ea"/>
                        </a:rPr>
                        <a:t>获得当前</a:t>
                      </a:r>
                      <a:r>
                        <a:rPr lang="en-US" altLang="zh-CN" sz="1800" dirty="0">
                          <a:solidFill>
                            <a:schemeClr val="tx1">
                              <a:lumMod val="95000"/>
                              <a:lumOff val="5000"/>
                            </a:schemeClr>
                          </a:solidFill>
                          <a:latin typeface="+mn-ea"/>
                          <a:ea typeface="+mn-ea"/>
                        </a:rPr>
                        <a:t>RDD</a:t>
                      </a:r>
                      <a:endParaRPr lang="zh-CN" altLang="en-US" dirty="0">
                        <a:latin typeface="+mn-ea"/>
                        <a:ea typeface="+mn-ea"/>
                      </a:endParaRPr>
                    </a:p>
                  </a:txBody>
                  <a:tcPr/>
                </a:tc>
                <a:tc>
                  <a:txBody>
                    <a:bodyPr/>
                    <a:lstStyle/>
                    <a:p>
                      <a:r>
                        <a:rPr lang="zh-CN" altLang="en-US" sz="1800" dirty="0">
                          <a:solidFill>
                            <a:schemeClr val="tx1">
                              <a:lumMod val="95000"/>
                              <a:lumOff val="5000"/>
                            </a:schemeClr>
                          </a:solidFill>
                          <a:latin typeface="+mn-ea"/>
                        </a:rPr>
                        <a:t>从</a:t>
                      </a:r>
                      <a:r>
                        <a:rPr lang="zh-CN" altLang="zh-CN" sz="1800" dirty="0">
                          <a:solidFill>
                            <a:schemeClr val="tx1">
                              <a:lumMod val="95000"/>
                              <a:lumOff val="5000"/>
                            </a:schemeClr>
                          </a:solidFill>
                          <a:latin typeface="+mn-ea"/>
                        </a:rPr>
                        <a:t>父</a:t>
                      </a:r>
                      <a:r>
                        <a:rPr lang="en-US" altLang="zh-CN" sz="1800" dirty="0">
                          <a:solidFill>
                            <a:schemeClr val="tx1">
                              <a:lumMod val="95000"/>
                              <a:lumOff val="5000"/>
                            </a:schemeClr>
                          </a:solidFill>
                          <a:latin typeface="+mn-ea"/>
                        </a:rPr>
                        <a:t>RDD</a:t>
                      </a:r>
                      <a:r>
                        <a:rPr lang="zh-CN" altLang="en-US" sz="1800" dirty="0">
                          <a:solidFill>
                            <a:schemeClr val="tx1">
                              <a:lumMod val="95000"/>
                              <a:lumOff val="5000"/>
                            </a:schemeClr>
                          </a:solidFill>
                          <a:latin typeface="+mn-ea"/>
                        </a:rPr>
                        <a:t>获得该</a:t>
                      </a:r>
                      <a:r>
                        <a:rPr lang="en-US" altLang="zh-CN" sz="1800" dirty="0">
                          <a:solidFill>
                            <a:schemeClr val="tx1">
                              <a:lumMod val="95000"/>
                              <a:lumOff val="5000"/>
                            </a:schemeClr>
                          </a:solidFill>
                          <a:latin typeface="+mn-ea"/>
                        </a:rPr>
                        <a:t>RDD</a:t>
                      </a:r>
                      <a:r>
                        <a:rPr lang="zh-CN" altLang="en-US" sz="1800" dirty="0">
                          <a:solidFill>
                            <a:schemeClr val="tx1">
                              <a:lumMod val="95000"/>
                              <a:lumOff val="5000"/>
                            </a:schemeClr>
                          </a:solidFill>
                          <a:latin typeface="+mn-ea"/>
                        </a:rPr>
                        <a:t>的操作</a:t>
                      </a:r>
                      <a:endParaRPr lang="zh-CN" altLang="en-US" dirty="0">
                        <a:latin typeface="+mn-ea"/>
                        <a:ea typeface="+mn-ea"/>
                      </a:endParaRPr>
                    </a:p>
                  </a:txBody>
                  <a:tcPr/>
                </a:tc>
                <a:extLst>
                  <a:ext uri="{0D108BD9-81ED-4DB2-BD59-A6C34878D82A}">
                    <a16:rowId xmlns:a16="http://schemas.microsoft.com/office/drawing/2014/main" val="760688426"/>
                  </a:ext>
                </a:extLst>
              </a:tr>
              <a:tr h="404150">
                <a:tc>
                  <a:txBody>
                    <a:bodyPr/>
                    <a:lstStyle/>
                    <a:p>
                      <a:r>
                        <a:rPr lang="zh-CN" altLang="zh-CN" sz="1800" dirty="0">
                          <a:solidFill>
                            <a:schemeClr val="tx1">
                              <a:lumMod val="95000"/>
                              <a:lumOff val="5000"/>
                            </a:schemeClr>
                          </a:solidFill>
                          <a:latin typeface="+mn-ea"/>
                          <a:ea typeface="+mn-ea"/>
                        </a:rPr>
                        <a:t>partitioner()</a:t>
                      </a:r>
                      <a:endParaRPr lang="zh-CN" altLang="en-US" dirty="0">
                        <a:latin typeface="+mn-ea"/>
                        <a:ea typeface="+mn-ea"/>
                      </a:endParaRPr>
                    </a:p>
                  </a:txBody>
                  <a:tcPr/>
                </a:tc>
                <a:tc>
                  <a:txBody>
                    <a:bodyPr/>
                    <a:lstStyle/>
                    <a:p>
                      <a:r>
                        <a:rPr lang="zh-CN" altLang="en-US" sz="1800" dirty="0">
                          <a:solidFill>
                            <a:schemeClr val="tx1">
                              <a:lumMod val="95000"/>
                              <a:lumOff val="5000"/>
                            </a:schemeClr>
                          </a:solidFill>
                          <a:latin typeface="+mn-ea"/>
                          <a:ea typeface="+mn-ea"/>
                        </a:rPr>
                        <a:t>确定分区方法</a:t>
                      </a:r>
                      <a:endParaRPr lang="zh-CN" altLang="en-US" dirty="0">
                        <a:latin typeface="+mn-ea"/>
                        <a:ea typeface="+mn-ea"/>
                      </a:endParaRPr>
                    </a:p>
                  </a:txBody>
                  <a:tcPr/>
                </a:tc>
                <a:tc>
                  <a:txBody>
                    <a:bodyPr/>
                    <a:lstStyle/>
                    <a:p>
                      <a:r>
                        <a:rPr lang="zh-CN" altLang="zh-CN" sz="1800" dirty="0">
                          <a:solidFill>
                            <a:schemeClr val="tx1">
                              <a:lumMod val="95000"/>
                              <a:lumOff val="5000"/>
                            </a:schemeClr>
                          </a:solidFill>
                          <a:latin typeface="+mn-ea"/>
                        </a:rPr>
                        <a:t>分区方式的meta信息</a:t>
                      </a:r>
                      <a:endParaRPr lang="zh-CN" altLang="en-US" dirty="0">
                        <a:latin typeface="+mn-ea"/>
                        <a:ea typeface="+mn-ea"/>
                      </a:endParaRPr>
                    </a:p>
                  </a:txBody>
                  <a:tcPr/>
                </a:tc>
                <a:extLst>
                  <a:ext uri="{0D108BD9-81ED-4DB2-BD59-A6C34878D82A}">
                    <a16:rowId xmlns:a16="http://schemas.microsoft.com/office/drawing/2014/main" val="549739385"/>
                  </a:ext>
                </a:extLst>
              </a:tr>
            </a:tbl>
          </a:graphicData>
        </a:graphic>
      </p:graphicFrame>
      <p:sp>
        <p:nvSpPr>
          <p:cNvPr id="23" name="文本框 22">
            <a:extLst>
              <a:ext uri="{FF2B5EF4-FFF2-40B4-BE49-F238E27FC236}">
                <a16:creationId xmlns:a16="http://schemas.microsoft.com/office/drawing/2014/main" id="{44B35656-45C3-4D61-BB9A-C5225F327174}"/>
              </a:ext>
            </a:extLst>
          </p:cNvPr>
          <p:cNvSpPr txBox="1"/>
          <p:nvPr/>
        </p:nvSpPr>
        <p:spPr>
          <a:xfrm>
            <a:off x="312822" y="3278493"/>
            <a:ext cx="5767926" cy="369332"/>
          </a:xfrm>
          <a:prstGeom prst="rect">
            <a:avLst/>
          </a:prstGeom>
          <a:solidFill>
            <a:srgbClr val="0094AA"/>
          </a:solidFill>
        </p:spPr>
        <p:txBody>
          <a:bodyPr wrap="none" rtlCol="0">
            <a:spAutoFit/>
          </a:bodyPr>
          <a:lstStyle/>
          <a:p>
            <a:r>
              <a:rPr lang="en-US" altLang="zh-CN" b="1" dirty="0">
                <a:solidFill>
                  <a:schemeClr val="bg1"/>
                </a:solidFill>
                <a:latin typeface="+mn-ea"/>
              </a:rPr>
              <a:t>RDD</a:t>
            </a:r>
            <a:r>
              <a:rPr lang="zh-CN" altLang="en-US" b="1" dirty="0">
                <a:solidFill>
                  <a:schemeClr val="bg1"/>
                </a:solidFill>
                <a:latin typeface="+mn-ea"/>
              </a:rPr>
              <a:t>利用以下</a:t>
            </a:r>
            <a:r>
              <a:rPr lang="en-US" altLang="zh-CN" b="1" dirty="0">
                <a:solidFill>
                  <a:schemeClr val="bg1"/>
                </a:solidFill>
                <a:latin typeface="+mn-ea"/>
              </a:rPr>
              <a:t>5</a:t>
            </a:r>
            <a:r>
              <a:rPr lang="zh-CN" altLang="en-US" b="1" dirty="0">
                <a:solidFill>
                  <a:schemeClr val="bg1"/>
                </a:solidFill>
                <a:latin typeface="+mn-ea"/>
              </a:rPr>
              <a:t>个接口展示的信息来表示一个</a:t>
            </a:r>
            <a:r>
              <a:rPr lang="en-US" altLang="zh-CN" b="1" dirty="0">
                <a:solidFill>
                  <a:schemeClr val="bg1"/>
                </a:solidFill>
                <a:latin typeface="+mn-ea"/>
              </a:rPr>
              <a:t>RDD</a:t>
            </a:r>
            <a:r>
              <a:rPr lang="zh-CN" altLang="en-US" b="1" dirty="0">
                <a:solidFill>
                  <a:schemeClr val="bg1"/>
                </a:solidFill>
                <a:latin typeface="+mn-ea"/>
              </a:rPr>
              <a:t>对象</a:t>
            </a:r>
          </a:p>
        </p:txBody>
      </p:sp>
    </p:spTree>
    <p:extLst>
      <p:ext uri="{BB962C8B-B14F-4D97-AF65-F5344CB8AC3E}">
        <p14:creationId xmlns:p14="http://schemas.microsoft.com/office/powerpoint/2010/main" val="263515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2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8667E923-5885-4C29-8F8E-F5EB219B8138}"/>
              </a:ext>
            </a:extLst>
          </p:cNvPr>
          <p:cNvSpPr/>
          <p:nvPr/>
        </p:nvSpPr>
        <p:spPr>
          <a:xfrm>
            <a:off x="5411635" y="4435632"/>
            <a:ext cx="6591143" cy="2222147"/>
          </a:xfrm>
          <a:prstGeom prst="rect">
            <a:avLst/>
          </a:prstGeom>
          <a:solidFill>
            <a:schemeClr val="bg1"/>
          </a:solidFill>
        </p:spPr>
        <p:txBody>
          <a:bodyPr wrap="square">
            <a:spAutoFit/>
          </a:bodyPr>
          <a:lstStyle/>
          <a:p>
            <a:pPr>
              <a:lnSpc>
                <a:spcPct val="125000"/>
              </a:lnSpc>
            </a:pPr>
            <a:r>
              <a:rPr lang="en-US" altLang="zh-CN" sz="1400" dirty="0">
                <a:solidFill>
                  <a:srgbClr val="1A1A1A"/>
                </a:solidFill>
                <a:latin typeface="+mn-ea"/>
              </a:rPr>
              <a:t>1</a:t>
            </a:r>
            <a:r>
              <a:rPr lang="zh-CN" altLang="en-US" sz="1400" dirty="0">
                <a:solidFill>
                  <a:srgbClr val="1A1A1A"/>
                </a:solidFill>
                <a:latin typeface="+mn-ea"/>
              </a:rPr>
              <a:t>）</a:t>
            </a:r>
            <a:r>
              <a:rPr lang="en-US" altLang="zh-CN" sz="1400" dirty="0">
                <a:solidFill>
                  <a:srgbClr val="1A1A1A"/>
                </a:solidFill>
                <a:latin typeface="+mn-ea"/>
              </a:rPr>
              <a:t>RDD</a:t>
            </a:r>
            <a:r>
              <a:rPr lang="zh-CN" altLang="en-US" sz="1400" dirty="0">
                <a:solidFill>
                  <a:srgbClr val="1A1A1A"/>
                </a:solidFill>
                <a:latin typeface="+mn-ea"/>
              </a:rPr>
              <a:t>产生</a:t>
            </a:r>
            <a:endParaRPr lang="en-US" altLang="zh-CN" sz="1400" dirty="0">
              <a:solidFill>
                <a:srgbClr val="1A1A1A"/>
              </a:solidFill>
              <a:latin typeface="+mn-ea"/>
            </a:endParaRPr>
          </a:p>
          <a:p>
            <a:pPr marL="171450" indent="-171450">
              <a:lnSpc>
                <a:spcPct val="125000"/>
              </a:lnSpc>
              <a:buFont typeface="Arial" panose="020B0604020202020204" pitchFamily="34" charset="0"/>
              <a:buChar char="•"/>
            </a:pPr>
            <a:r>
              <a:rPr lang="zh-CN" altLang="en-US" sz="1400" dirty="0">
                <a:solidFill>
                  <a:srgbClr val="1A1A1A"/>
                </a:solidFill>
                <a:latin typeface="+mn-ea"/>
              </a:rPr>
              <a:t>窄依赖关系中，使得父子分区可以在同一个节点上完成转换，比如</a:t>
            </a:r>
            <a:r>
              <a:rPr lang="en-US" altLang="zh-CN" sz="1400" dirty="0">
                <a:solidFill>
                  <a:srgbClr val="1A1A1A"/>
                </a:solidFill>
                <a:latin typeface="+mn-ea"/>
              </a:rPr>
              <a:t>map</a:t>
            </a:r>
            <a:r>
              <a:rPr lang="zh-CN" altLang="en-US" sz="1400" dirty="0">
                <a:solidFill>
                  <a:srgbClr val="1A1A1A"/>
                </a:solidFill>
                <a:latin typeface="+mn-ea"/>
              </a:rPr>
              <a:t>，</a:t>
            </a:r>
            <a:r>
              <a:rPr lang="en-US" altLang="zh-CN" sz="1400" dirty="0">
                <a:solidFill>
                  <a:srgbClr val="1A1A1A"/>
                </a:solidFill>
                <a:latin typeface="+mn-ea"/>
              </a:rPr>
              <a:t>filter</a:t>
            </a:r>
            <a:r>
              <a:rPr lang="zh-CN" altLang="en-US" sz="1400" dirty="0">
                <a:solidFill>
                  <a:srgbClr val="1A1A1A"/>
                </a:solidFill>
                <a:latin typeface="+mn-ea"/>
              </a:rPr>
              <a:t>；</a:t>
            </a:r>
            <a:endParaRPr lang="en-US" altLang="zh-CN" sz="1400" dirty="0">
              <a:solidFill>
                <a:srgbClr val="1A1A1A"/>
              </a:solidFill>
              <a:latin typeface="+mn-ea"/>
            </a:endParaRPr>
          </a:p>
          <a:p>
            <a:pPr marL="171450" indent="-171450">
              <a:lnSpc>
                <a:spcPct val="125000"/>
              </a:lnSpc>
              <a:buFont typeface="Arial" panose="020B0604020202020204" pitchFamily="34" charset="0"/>
              <a:buChar char="•"/>
            </a:pPr>
            <a:r>
              <a:rPr lang="zh-CN" altLang="en-US" sz="1400" dirty="0">
                <a:solidFill>
                  <a:srgbClr val="1A1A1A"/>
                </a:solidFill>
                <a:latin typeface="+mn-ea"/>
              </a:rPr>
              <a:t>宽依赖关系，则需要所有上层分区都同时存在，且大概率是要从不同的数据分区，抽取数据到一个分区或多个分区进行计算。</a:t>
            </a:r>
            <a:r>
              <a:rPr lang="zh-CN" altLang="en-US" sz="1400" b="1" dirty="0">
                <a:solidFill>
                  <a:srgbClr val="FF0000"/>
                </a:solidFill>
                <a:latin typeface="+mn-ea"/>
              </a:rPr>
              <a:t>（</a:t>
            </a:r>
            <a:r>
              <a:rPr lang="en-US" altLang="zh-CN" sz="1400" b="1" dirty="0">
                <a:solidFill>
                  <a:srgbClr val="FF0000"/>
                </a:solidFill>
                <a:latin typeface="+mn-ea"/>
              </a:rPr>
              <a:t>Shuffle</a:t>
            </a:r>
            <a:r>
              <a:rPr lang="zh-CN" altLang="en-US" sz="1400" b="1" dirty="0">
                <a:solidFill>
                  <a:srgbClr val="FF0000"/>
                </a:solidFill>
                <a:latin typeface="+mn-ea"/>
              </a:rPr>
              <a:t>）</a:t>
            </a:r>
            <a:endParaRPr lang="en-US" altLang="zh-CN" sz="1400" b="1" dirty="0">
              <a:solidFill>
                <a:srgbClr val="FF0000"/>
              </a:solidFill>
              <a:latin typeface="+mn-ea"/>
            </a:endParaRPr>
          </a:p>
          <a:p>
            <a:pPr>
              <a:lnSpc>
                <a:spcPct val="125000"/>
              </a:lnSpc>
            </a:pPr>
            <a:r>
              <a:rPr lang="en-US" altLang="zh-CN" sz="1400" dirty="0">
                <a:solidFill>
                  <a:srgbClr val="1A1A1A"/>
                </a:solidFill>
                <a:latin typeface="+mn-ea"/>
              </a:rPr>
              <a:t>2</a:t>
            </a:r>
            <a:r>
              <a:rPr lang="zh-CN" altLang="en-US" sz="1400" dirty="0">
                <a:solidFill>
                  <a:srgbClr val="1A1A1A"/>
                </a:solidFill>
                <a:latin typeface="+mn-ea"/>
              </a:rPr>
              <a:t>）故障恢复</a:t>
            </a:r>
            <a:endParaRPr lang="en-US" altLang="zh-CN" sz="1400" dirty="0">
              <a:solidFill>
                <a:srgbClr val="1A1A1A"/>
              </a:solidFill>
              <a:latin typeface="+mn-ea"/>
            </a:endParaRPr>
          </a:p>
          <a:p>
            <a:pPr marL="171450" indent="-171450">
              <a:lnSpc>
                <a:spcPct val="125000"/>
              </a:lnSpc>
              <a:buFont typeface="Arial" panose="020B0604020202020204" pitchFamily="34" charset="0"/>
              <a:buChar char="•"/>
            </a:pPr>
            <a:r>
              <a:rPr lang="zh-CN" altLang="en-US" sz="1400" dirty="0">
                <a:solidFill>
                  <a:srgbClr val="1A1A1A"/>
                </a:solidFill>
                <a:latin typeface="+mn-ea"/>
              </a:rPr>
              <a:t>窄依赖的数据分区如果故障了，只要从上层的</a:t>
            </a:r>
            <a:r>
              <a:rPr lang="en-US" altLang="zh-CN" sz="1400" dirty="0">
                <a:solidFill>
                  <a:srgbClr val="1A1A1A"/>
                </a:solidFill>
                <a:latin typeface="+mn-ea"/>
              </a:rPr>
              <a:t>RDD</a:t>
            </a:r>
            <a:r>
              <a:rPr lang="zh-CN" altLang="en-US" sz="1400" dirty="0">
                <a:solidFill>
                  <a:srgbClr val="1A1A1A"/>
                </a:solidFill>
                <a:latin typeface="+mn-ea"/>
              </a:rPr>
              <a:t>分区重新生成，而且就在本地即可高效完成，就算是多个分区损坏，也可以并行完成恢复；</a:t>
            </a:r>
            <a:endParaRPr lang="en-US" altLang="zh-CN" sz="1400" dirty="0">
              <a:solidFill>
                <a:srgbClr val="1A1A1A"/>
              </a:solidFill>
              <a:latin typeface="+mn-ea"/>
            </a:endParaRPr>
          </a:p>
          <a:p>
            <a:pPr marL="171450" indent="-171450">
              <a:lnSpc>
                <a:spcPct val="125000"/>
              </a:lnSpc>
              <a:buFont typeface="Arial" panose="020B0604020202020204" pitchFamily="34" charset="0"/>
              <a:buChar char="•"/>
            </a:pPr>
            <a:r>
              <a:rPr lang="zh-CN" altLang="en-US" sz="1400" dirty="0">
                <a:solidFill>
                  <a:srgbClr val="1A1A1A"/>
                </a:solidFill>
                <a:latin typeface="+mn-ea"/>
              </a:rPr>
              <a:t>宽依赖关系就需要多个</a:t>
            </a:r>
            <a:r>
              <a:rPr lang="en-US" altLang="zh-CN" sz="1400" dirty="0">
                <a:solidFill>
                  <a:srgbClr val="1A1A1A"/>
                </a:solidFill>
                <a:latin typeface="+mn-ea"/>
              </a:rPr>
              <a:t>RDD</a:t>
            </a:r>
            <a:r>
              <a:rPr lang="zh-CN" altLang="en-US" sz="1400" dirty="0">
                <a:solidFill>
                  <a:srgbClr val="1A1A1A"/>
                </a:solidFill>
                <a:latin typeface="+mn-ea"/>
              </a:rPr>
              <a:t>分区联合执行恢复，不亚于重新执行</a:t>
            </a:r>
            <a:r>
              <a:rPr lang="en-US" altLang="zh-CN" sz="1400" dirty="0">
                <a:solidFill>
                  <a:srgbClr val="1A1A1A"/>
                </a:solidFill>
                <a:latin typeface="+mn-ea"/>
              </a:rPr>
              <a:t>Spark</a:t>
            </a:r>
            <a:r>
              <a:rPr lang="zh-CN" altLang="en-US" sz="1400" dirty="0">
                <a:solidFill>
                  <a:srgbClr val="1A1A1A"/>
                </a:solidFill>
                <a:latin typeface="+mn-ea"/>
              </a:rPr>
              <a:t>程序。</a:t>
            </a:r>
            <a:endParaRPr lang="zh-CN" altLang="en-US" sz="1400" b="0" i="0" dirty="0">
              <a:solidFill>
                <a:srgbClr val="1A1A1A"/>
              </a:solidFill>
              <a:effectLst/>
              <a:latin typeface="+mn-ea"/>
            </a:endParaRPr>
          </a:p>
        </p:txBody>
      </p:sp>
      <p:sp>
        <p:nvSpPr>
          <p:cNvPr id="2" name="矩形 1"/>
          <p:cNvSpPr/>
          <p:nvPr/>
        </p:nvSpPr>
        <p:spPr>
          <a:xfrm>
            <a:off x="0" y="60523"/>
            <a:ext cx="2706447" cy="307777"/>
          </a:xfrm>
          <a:prstGeom prst="rect">
            <a:avLst/>
          </a:prstGeom>
        </p:spPr>
        <p:txBody>
          <a:bodyPr wrap="none">
            <a:spAutoFit/>
          </a:bodyPr>
          <a:lstStyle/>
          <a:p>
            <a:r>
              <a:rPr lang="en-US" altLang="zh-CN" sz="1400" b="1" dirty="0"/>
              <a:t>PART TWO Representing RDD</a:t>
            </a:r>
            <a:endParaRPr lang="zh-CN" altLang="en-US" sz="1400" b="1" dirty="0"/>
          </a:p>
        </p:txBody>
      </p:sp>
      <p:sp>
        <p:nvSpPr>
          <p:cNvPr id="3" name="椭圆 2"/>
          <p:cNvSpPr/>
          <p:nvPr/>
        </p:nvSpPr>
        <p:spPr>
          <a:xfrm>
            <a:off x="2653823" y="143551"/>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4" name="矩形 13">
            <a:extLst>
              <a:ext uri="{FF2B5EF4-FFF2-40B4-BE49-F238E27FC236}">
                <a16:creationId xmlns:a16="http://schemas.microsoft.com/office/drawing/2014/main" id="{639A4D09-6123-4F0B-B1CC-260DED7323AA}"/>
              </a:ext>
            </a:extLst>
          </p:cNvPr>
          <p:cNvSpPr/>
          <p:nvPr/>
        </p:nvSpPr>
        <p:spPr>
          <a:xfrm>
            <a:off x="5069116" y="200221"/>
            <a:ext cx="2053767" cy="441916"/>
          </a:xfrm>
          <a:prstGeom prst="rect">
            <a:avLst/>
          </a:prstGeom>
        </p:spPr>
        <p:txBody>
          <a:bodyPr wrap="none">
            <a:spAutoFit/>
          </a:bodyPr>
          <a:lstStyle/>
          <a:p>
            <a:pPr>
              <a:lnSpc>
                <a:spcPct val="125000"/>
              </a:lnSpc>
            </a:pPr>
            <a:r>
              <a:rPr lang="en-US" altLang="zh-CN" sz="2000" b="1" dirty="0">
                <a:latin typeface="+mn-ea"/>
              </a:rPr>
              <a:t>RDD</a:t>
            </a:r>
            <a:r>
              <a:rPr lang="zh-CN" altLang="en-US" sz="2000" b="1" dirty="0">
                <a:latin typeface="+mn-ea"/>
              </a:rPr>
              <a:t>的依赖关系</a:t>
            </a:r>
            <a:endParaRPr lang="en-US" altLang="zh-CN" sz="2000" b="1" dirty="0">
              <a:latin typeface="+mn-ea"/>
            </a:endParaRPr>
          </a:p>
        </p:txBody>
      </p:sp>
      <p:sp>
        <p:nvSpPr>
          <p:cNvPr id="18" name="文本框 17">
            <a:extLst>
              <a:ext uri="{FF2B5EF4-FFF2-40B4-BE49-F238E27FC236}">
                <a16:creationId xmlns:a16="http://schemas.microsoft.com/office/drawing/2014/main" id="{5D72AEBB-94C1-4F75-8735-C2C0A40EFA7D}"/>
              </a:ext>
            </a:extLst>
          </p:cNvPr>
          <p:cNvSpPr txBox="1"/>
          <p:nvPr/>
        </p:nvSpPr>
        <p:spPr>
          <a:xfrm>
            <a:off x="2719281" y="5197642"/>
            <a:ext cx="372218" cy="369332"/>
          </a:xfrm>
          <a:prstGeom prst="rect">
            <a:avLst/>
          </a:prstGeom>
          <a:noFill/>
        </p:spPr>
        <p:txBody>
          <a:bodyPr wrap="none" rtlCol="0">
            <a:spAutoFit/>
          </a:bodyPr>
          <a:lstStyle/>
          <a:p>
            <a:r>
              <a:rPr lang="en-US" altLang="zh-CN" dirty="0"/>
              <a:t>   </a:t>
            </a:r>
            <a:endParaRPr lang="zh-CN" altLang="en-US" dirty="0"/>
          </a:p>
        </p:txBody>
      </p:sp>
      <p:sp>
        <p:nvSpPr>
          <p:cNvPr id="10" name="文本框 9">
            <a:extLst>
              <a:ext uri="{FF2B5EF4-FFF2-40B4-BE49-F238E27FC236}">
                <a16:creationId xmlns:a16="http://schemas.microsoft.com/office/drawing/2014/main" id="{555FFDC1-32EB-4A06-9BAF-B8D534BBD606}"/>
              </a:ext>
            </a:extLst>
          </p:cNvPr>
          <p:cNvSpPr txBox="1"/>
          <p:nvPr/>
        </p:nvSpPr>
        <p:spPr>
          <a:xfrm>
            <a:off x="189221" y="763893"/>
            <a:ext cx="2595519" cy="369332"/>
          </a:xfrm>
          <a:prstGeom prst="rect">
            <a:avLst/>
          </a:prstGeom>
          <a:solidFill>
            <a:srgbClr val="002060"/>
          </a:solidFill>
        </p:spPr>
        <p:txBody>
          <a:bodyPr wrap="none" rtlCol="0">
            <a:spAutoFit/>
          </a:bodyPr>
          <a:lstStyle/>
          <a:p>
            <a:r>
              <a:rPr lang="en-US" altLang="zh-CN" b="1" dirty="0">
                <a:solidFill>
                  <a:schemeClr val="bg1"/>
                </a:solidFill>
                <a:latin typeface="+mn-ea"/>
              </a:rPr>
              <a:t>Spark</a:t>
            </a:r>
            <a:r>
              <a:rPr lang="zh-CN" altLang="en-US" b="1" dirty="0">
                <a:solidFill>
                  <a:schemeClr val="bg1"/>
                </a:solidFill>
                <a:latin typeface="+mn-ea"/>
              </a:rPr>
              <a:t>的</a:t>
            </a:r>
            <a:r>
              <a:rPr lang="en-US" altLang="zh-CN" b="1" dirty="0">
                <a:solidFill>
                  <a:schemeClr val="bg1"/>
                </a:solidFill>
                <a:latin typeface="+mn-ea"/>
              </a:rPr>
              <a:t>Shuffle</a:t>
            </a:r>
            <a:r>
              <a:rPr lang="zh-CN" altLang="en-US" b="1" dirty="0">
                <a:solidFill>
                  <a:schemeClr val="bg1"/>
                </a:solidFill>
                <a:latin typeface="+mn-ea"/>
              </a:rPr>
              <a:t>操作：</a:t>
            </a:r>
          </a:p>
        </p:txBody>
      </p:sp>
      <p:sp>
        <p:nvSpPr>
          <p:cNvPr id="11" name="文本框 10">
            <a:extLst>
              <a:ext uri="{FF2B5EF4-FFF2-40B4-BE49-F238E27FC236}">
                <a16:creationId xmlns:a16="http://schemas.microsoft.com/office/drawing/2014/main" id="{31173478-FB9C-44A5-8B8D-65508BF6B2B8}"/>
              </a:ext>
            </a:extLst>
          </p:cNvPr>
          <p:cNvSpPr txBox="1"/>
          <p:nvPr/>
        </p:nvSpPr>
        <p:spPr>
          <a:xfrm>
            <a:off x="189221" y="1218864"/>
            <a:ext cx="4154022" cy="369332"/>
          </a:xfrm>
          <a:prstGeom prst="rect">
            <a:avLst/>
          </a:prstGeom>
          <a:solidFill>
            <a:srgbClr val="0094AA"/>
          </a:solidFill>
        </p:spPr>
        <p:txBody>
          <a:bodyPr wrap="none" rtlCol="0">
            <a:spAutoFit/>
          </a:bodyPr>
          <a:lstStyle/>
          <a:p>
            <a:r>
              <a:rPr lang="en-US" altLang="zh-CN" b="1" dirty="0">
                <a:solidFill>
                  <a:schemeClr val="bg1"/>
                </a:solidFill>
                <a:latin typeface="+mn-ea"/>
              </a:rPr>
              <a:t>Shuffle</a:t>
            </a:r>
            <a:r>
              <a:rPr lang="zh-CN" altLang="en-US" b="1" dirty="0">
                <a:solidFill>
                  <a:schemeClr val="bg1"/>
                </a:solidFill>
                <a:latin typeface="+mn-ea"/>
              </a:rPr>
              <a:t>：</a:t>
            </a:r>
            <a:r>
              <a:rPr lang="en-US" altLang="zh-CN" b="1" dirty="0">
                <a:solidFill>
                  <a:schemeClr val="bg1"/>
                </a:solidFill>
                <a:latin typeface="+mn-ea"/>
              </a:rPr>
              <a:t>n. </a:t>
            </a:r>
            <a:r>
              <a:rPr lang="zh-CN" altLang="en-US" b="1" dirty="0">
                <a:solidFill>
                  <a:schemeClr val="bg1"/>
                </a:solidFill>
                <a:latin typeface="+mn-ea"/>
              </a:rPr>
              <a:t>拖曳；洗；</a:t>
            </a:r>
            <a:r>
              <a:rPr lang="en-US" altLang="zh-CN" b="1" dirty="0">
                <a:solidFill>
                  <a:schemeClr val="bg1"/>
                </a:solidFill>
                <a:latin typeface="+mn-ea"/>
              </a:rPr>
              <a:t>v. </a:t>
            </a:r>
            <a:r>
              <a:rPr lang="zh-CN" altLang="en-US" b="1" dirty="0">
                <a:solidFill>
                  <a:schemeClr val="bg1"/>
                </a:solidFill>
                <a:latin typeface="+mn-ea"/>
              </a:rPr>
              <a:t>改组；混洗</a:t>
            </a:r>
            <a:r>
              <a:rPr lang="en-US" altLang="zh-CN" b="1" dirty="0">
                <a:solidFill>
                  <a:schemeClr val="bg1"/>
                </a:solidFill>
                <a:latin typeface="+mn-ea"/>
              </a:rPr>
              <a:t>.</a:t>
            </a:r>
            <a:endParaRPr lang="zh-CN" altLang="en-US" b="1" dirty="0">
              <a:solidFill>
                <a:schemeClr val="bg1"/>
              </a:solidFill>
              <a:latin typeface="+mn-ea"/>
            </a:endParaRPr>
          </a:p>
        </p:txBody>
      </p:sp>
      <p:pic>
        <p:nvPicPr>
          <p:cNvPr id="12" name="图片 3">
            <a:extLst>
              <a:ext uri="{FF2B5EF4-FFF2-40B4-BE49-F238E27FC236}">
                <a16:creationId xmlns:a16="http://schemas.microsoft.com/office/drawing/2014/main" id="{64A21DE8-8AA7-441D-950D-1E21E75C7E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9221" y="1673836"/>
            <a:ext cx="4712980" cy="4158511"/>
          </a:xfrm>
          <a:prstGeom prst="rect">
            <a:avLst/>
          </a:prstGeom>
          <a:solidFill>
            <a:schemeClr val="bg1"/>
          </a:solidFill>
          <a:ln>
            <a:noFill/>
          </a:ln>
        </p:spPr>
      </p:pic>
      <p:sp>
        <p:nvSpPr>
          <p:cNvPr id="5" name="文本框 4">
            <a:extLst>
              <a:ext uri="{FF2B5EF4-FFF2-40B4-BE49-F238E27FC236}">
                <a16:creationId xmlns:a16="http://schemas.microsoft.com/office/drawing/2014/main" id="{4A706AFA-0DE1-420B-B9AA-D7F3A4DC03D7}"/>
              </a:ext>
            </a:extLst>
          </p:cNvPr>
          <p:cNvSpPr txBox="1"/>
          <p:nvPr/>
        </p:nvSpPr>
        <p:spPr>
          <a:xfrm>
            <a:off x="432472" y="6071471"/>
            <a:ext cx="4226478" cy="307777"/>
          </a:xfrm>
          <a:prstGeom prst="rect">
            <a:avLst/>
          </a:prstGeom>
          <a:solidFill>
            <a:schemeClr val="bg1"/>
          </a:solidFill>
        </p:spPr>
        <p:txBody>
          <a:bodyPr wrap="none" rtlCol="0">
            <a:spAutoFit/>
          </a:bodyPr>
          <a:lstStyle/>
          <a:p>
            <a:r>
              <a:rPr lang="en-US" altLang="zh-CN" sz="1400" b="1" dirty="0">
                <a:latin typeface="+mn-ea"/>
              </a:rPr>
              <a:t>Shuffle</a:t>
            </a:r>
            <a:r>
              <a:rPr lang="zh-CN" altLang="en-US" sz="1400" b="1" dirty="0">
                <a:latin typeface="+mn-ea"/>
              </a:rPr>
              <a:t>操作是连接</a:t>
            </a:r>
            <a:r>
              <a:rPr lang="en-US" altLang="zh-CN" sz="1400" b="1" dirty="0">
                <a:latin typeface="+mn-ea"/>
              </a:rPr>
              <a:t>Map</a:t>
            </a:r>
            <a:r>
              <a:rPr lang="zh-CN" altLang="en-US" sz="1400" b="1" dirty="0">
                <a:latin typeface="+mn-ea"/>
              </a:rPr>
              <a:t>操作与</a:t>
            </a:r>
            <a:r>
              <a:rPr lang="en-US" altLang="zh-CN" sz="1400" b="1" dirty="0">
                <a:latin typeface="+mn-ea"/>
              </a:rPr>
              <a:t>Reduce</a:t>
            </a:r>
            <a:r>
              <a:rPr lang="zh-CN" altLang="en-US" sz="1400" b="1" dirty="0">
                <a:latin typeface="+mn-ea"/>
              </a:rPr>
              <a:t>操作的桥梁</a:t>
            </a:r>
          </a:p>
        </p:txBody>
      </p:sp>
      <p:sp>
        <p:nvSpPr>
          <p:cNvPr id="15" name="矩形 14">
            <a:extLst>
              <a:ext uri="{FF2B5EF4-FFF2-40B4-BE49-F238E27FC236}">
                <a16:creationId xmlns:a16="http://schemas.microsoft.com/office/drawing/2014/main" id="{0E5EA58E-38D5-4526-A389-07FCBF157C5F}"/>
              </a:ext>
            </a:extLst>
          </p:cNvPr>
          <p:cNvSpPr/>
          <p:nvPr/>
        </p:nvSpPr>
        <p:spPr>
          <a:xfrm>
            <a:off x="5713405" y="4943836"/>
            <a:ext cx="5954484" cy="826637"/>
          </a:xfrm>
          <a:prstGeom prst="rect">
            <a:avLst/>
          </a:prstGeom>
          <a:solidFill>
            <a:srgbClr val="FF0000"/>
          </a:solidFill>
        </p:spPr>
        <p:txBody>
          <a:bodyPr wrap="square">
            <a:spAutoFit/>
          </a:bodyPr>
          <a:lstStyle/>
          <a:p>
            <a:pPr marL="0" lvl="1" algn="ctr">
              <a:lnSpc>
                <a:spcPct val="125000"/>
              </a:lnSpc>
            </a:pPr>
            <a:r>
              <a:rPr lang="en-US" altLang="zh-CN" sz="2000" dirty="0">
                <a:solidFill>
                  <a:schemeClr val="bg1"/>
                </a:solidFill>
                <a:latin typeface="+mn-ea"/>
              </a:rPr>
              <a:t>Shuffle</a:t>
            </a:r>
            <a:r>
              <a:rPr lang="zh-CN" altLang="en-US" sz="2000" dirty="0">
                <a:solidFill>
                  <a:schemeClr val="bg1"/>
                </a:solidFill>
                <a:latin typeface="+mn-ea"/>
              </a:rPr>
              <a:t>代表了对内存中数据的重新组织，因此是否包含</a:t>
            </a:r>
            <a:r>
              <a:rPr lang="en-US" altLang="zh-CN" sz="2000" dirty="0">
                <a:solidFill>
                  <a:schemeClr val="bg1"/>
                </a:solidFill>
                <a:latin typeface="+mn-ea"/>
              </a:rPr>
              <a:t>Shuffle</a:t>
            </a:r>
            <a:r>
              <a:rPr lang="zh-CN" altLang="en-US" sz="2000" dirty="0">
                <a:solidFill>
                  <a:schemeClr val="bg1"/>
                </a:solidFill>
                <a:latin typeface="+mn-ea"/>
              </a:rPr>
              <a:t>操作是区分窄依赖和宽依赖的根据</a:t>
            </a:r>
          </a:p>
        </p:txBody>
      </p:sp>
      <p:grpSp>
        <p:nvGrpSpPr>
          <p:cNvPr id="17" name="组合 16">
            <a:extLst>
              <a:ext uri="{FF2B5EF4-FFF2-40B4-BE49-F238E27FC236}">
                <a16:creationId xmlns:a16="http://schemas.microsoft.com/office/drawing/2014/main" id="{9B91832A-4159-41B3-84A4-FEA67717231E}"/>
              </a:ext>
            </a:extLst>
          </p:cNvPr>
          <p:cNvGrpSpPr/>
          <p:nvPr/>
        </p:nvGrpSpPr>
        <p:grpSpPr>
          <a:xfrm>
            <a:off x="9419922" y="763893"/>
            <a:ext cx="1465464" cy="2421096"/>
            <a:chOff x="9419922" y="699576"/>
            <a:chExt cx="1720400" cy="3119546"/>
          </a:xfrm>
        </p:grpSpPr>
        <p:pic>
          <p:nvPicPr>
            <p:cNvPr id="13" name="图片 12">
              <a:extLst>
                <a:ext uri="{FF2B5EF4-FFF2-40B4-BE49-F238E27FC236}">
                  <a16:creationId xmlns:a16="http://schemas.microsoft.com/office/drawing/2014/main" id="{D07379D5-ABA8-4A66-BD53-AD8C29BDDCCA}"/>
                </a:ext>
              </a:extLst>
            </p:cNvPr>
            <p:cNvPicPr>
              <a:picLocks noChangeAspect="1"/>
            </p:cNvPicPr>
            <p:nvPr/>
          </p:nvPicPr>
          <p:blipFill>
            <a:blip r:embed="rId4"/>
            <a:stretch>
              <a:fillRect/>
            </a:stretch>
          </p:blipFill>
          <p:spPr>
            <a:xfrm>
              <a:off x="9419922" y="966683"/>
              <a:ext cx="1720400" cy="2852439"/>
            </a:xfrm>
            <a:prstGeom prst="rect">
              <a:avLst/>
            </a:prstGeom>
          </p:spPr>
        </p:pic>
        <p:sp>
          <p:nvSpPr>
            <p:cNvPr id="16" name="文本框 15">
              <a:extLst>
                <a:ext uri="{FF2B5EF4-FFF2-40B4-BE49-F238E27FC236}">
                  <a16:creationId xmlns:a16="http://schemas.microsoft.com/office/drawing/2014/main" id="{45D460DE-BD23-4AE0-B5BE-0B5127133B33}"/>
                </a:ext>
              </a:extLst>
            </p:cNvPr>
            <p:cNvSpPr txBox="1"/>
            <p:nvPr/>
          </p:nvSpPr>
          <p:spPr>
            <a:xfrm>
              <a:off x="9956956" y="699576"/>
              <a:ext cx="646331" cy="276999"/>
            </a:xfrm>
            <a:prstGeom prst="rect">
              <a:avLst/>
            </a:prstGeom>
            <a:noFill/>
          </p:spPr>
          <p:txBody>
            <a:bodyPr wrap="none" rtlCol="0">
              <a:spAutoFit/>
            </a:bodyPr>
            <a:lstStyle/>
            <a:p>
              <a:r>
                <a:rPr lang="zh-CN" altLang="en-US" sz="1200" b="1" dirty="0"/>
                <a:t>宽依赖</a:t>
              </a:r>
            </a:p>
          </p:txBody>
        </p:sp>
      </p:grpSp>
      <p:grpSp>
        <p:nvGrpSpPr>
          <p:cNvPr id="19" name="组合 18">
            <a:extLst>
              <a:ext uri="{FF2B5EF4-FFF2-40B4-BE49-F238E27FC236}">
                <a16:creationId xmlns:a16="http://schemas.microsoft.com/office/drawing/2014/main" id="{EB3CCF1D-F864-4E7C-A34A-A197C6013CEC}"/>
              </a:ext>
            </a:extLst>
          </p:cNvPr>
          <p:cNvGrpSpPr/>
          <p:nvPr/>
        </p:nvGrpSpPr>
        <p:grpSpPr>
          <a:xfrm>
            <a:off x="5713405" y="798192"/>
            <a:ext cx="2521945" cy="2446961"/>
            <a:chOff x="5481265" y="666250"/>
            <a:chExt cx="3180135" cy="3152873"/>
          </a:xfrm>
        </p:grpSpPr>
        <p:pic>
          <p:nvPicPr>
            <p:cNvPr id="8" name="图片 7">
              <a:extLst>
                <a:ext uri="{FF2B5EF4-FFF2-40B4-BE49-F238E27FC236}">
                  <a16:creationId xmlns:a16="http://schemas.microsoft.com/office/drawing/2014/main" id="{BA74ED5C-CB8C-4208-869B-7E4FA75FD4A5}"/>
                </a:ext>
              </a:extLst>
            </p:cNvPr>
            <p:cNvPicPr>
              <a:picLocks noChangeAspect="1"/>
            </p:cNvPicPr>
            <p:nvPr/>
          </p:nvPicPr>
          <p:blipFill>
            <a:blip r:embed="rId5"/>
            <a:stretch>
              <a:fillRect/>
            </a:stretch>
          </p:blipFill>
          <p:spPr>
            <a:xfrm>
              <a:off x="5481265" y="966684"/>
              <a:ext cx="3180135" cy="2852439"/>
            </a:xfrm>
            <a:prstGeom prst="rect">
              <a:avLst/>
            </a:prstGeom>
          </p:spPr>
        </p:pic>
        <p:sp>
          <p:nvSpPr>
            <p:cNvPr id="20" name="文本框 19">
              <a:extLst>
                <a:ext uri="{FF2B5EF4-FFF2-40B4-BE49-F238E27FC236}">
                  <a16:creationId xmlns:a16="http://schemas.microsoft.com/office/drawing/2014/main" id="{FC7F3ABD-68E0-469D-95CD-F28D2610B0EF}"/>
                </a:ext>
              </a:extLst>
            </p:cNvPr>
            <p:cNvSpPr txBox="1"/>
            <p:nvPr/>
          </p:nvSpPr>
          <p:spPr>
            <a:xfrm>
              <a:off x="6748167" y="666250"/>
              <a:ext cx="817716" cy="356909"/>
            </a:xfrm>
            <a:prstGeom prst="rect">
              <a:avLst/>
            </a:prstGeom>
            <a:noFill/>
          </p:spPr>
          <p:txBody>
            <a:bodyPr wrap="square" rtlCol="0">
              <a:spAutoFit/>
            </a:bodyPr>
            <a:lstStyle/>
            <a:p>
              <a:r>
                <a:rPr lang="zh-CN" altLang="en-US" sz="1200" b="1" dirty="0"/>
                <a:t>窄依赖</a:t>
              </a:r>
            </a:p>
          </p:txBody>
        </p:sp>
      </p:grpSp>
      <p:sp>
        <p:nvSpPr>
          <p:cNvPr id="25" name="矩形 24">
            <a:extLst>
              <a:ext uri="{FF2B5EF4-FFF2-40B4-BE49-F238E27FC236}">
                <a16:creationId xmlns:a16="http://schemas.microsoft.com/office/drawing/2014/main" id="{0950DD37-A5C8-47CB-9ECF-7BC7C5761D7A}"/>
              </a:ext>
            </a:extLst>
          </p:cNvPr>
          <p:cNvSpPr/>
          <p:nvPr/>
        </p:nvSpPr>
        <p:spPr>
          <a:xfrm>
            <a:off x="9091839" y="3251050"/>
            <a:ext cx="2456613" cy="532903"/>
          </a:xfrm>
          <a:prstGeom prst="rect">
            <a:avLst/>
          </a:prstGeom>
        </p:spPr>
        <p:txBody>
          <a:bodyPr wrap="square">
            <a:spAutoFit/>
          </a:bodyPr>
          <a:lstStyle/>
          <a:p>
            <a:pPr algn="just">
              <a:lnSpc>
                <a:spcPct val="125000"/>
              </a:lnSpc>
            </a:pPr>
            <a:r>
              <a:rPr lang="zh-CN" altLang="en-US" sz="1200" b="1" dirty="0">
                <a:solidFill>
                  <a:schemeClr val="tx1">
                    <a:lumMod val="95000"/>
                    <a:lumOff val="5000"/>
                  </a:schemeClr>
                </a:solidFill>
                <a:latin typeface="+mn-ea"/>
              </a:rPr>
              <a:t>父</a:t>
            </a:r>
            <a:r>
              <a:rPr lang="en-US" altLang="zh-CN" sz="1200" b="1" dirty="0">
                <a:solidFill>
                  <a:schemeClr val="tx1">
                    <a:lumMod val="95000"/>
                    <a:lumOff val="5000"/>
                  </a:schemeClr>
                </a:solidFill>
                <a:latin typeface="+mn-ea"/>
              </a:rPr>
              <a:t>RDD</a:t>
            </a:r>
            <a:r>
              <a:rPr lang="zh-CN" altLang="en-US" sz="1200" b="1" dirty="0">
                <a:solidFill>
                  <a:schemeClr val="tx1">
                    <a:lumMod val="95000"/>
                    <a:lumOff val="5000"/>
                  </a:schemeClr>
                </a:solidFill>
                <a:latin typeface="+mn-ea"/>
              </a:rPr>
              <a:t>中的分片可能被子</a:t>
            </a:r>
            <a:r>
              <a:rPr lang="en-US" altLang="zh-CN" sz="1200" b="1" dirty="0">
                <a:solidFill>
                  <a:schemeClr val="tx1">
                    <a:lumMod val="95000"/>
                    <a:lumOff val="5000"/>
                  </a:schemeClr>
                </a:solidFill>
                <a:latin typeface="+mn-ea"/>
              </a:rPr>
              <a:t>RDD</a:t>
            </a:r>
            <a:r>
              <a:rPr lang="zh-CN" altLang="en-US" sz="1200" b="1" dirty="0">
                <a:solidFill>
                  <a:schemeClr val="tx1">
                    <a:lumMod val="95000"/>
                    <a:lumOff val="5000"/>
                  </a:schemeClr>
                </a:solidFill>
                <a:latin typeface="+mn-ea"/>
              </a:rPr>
              <a:t>中的多个分片所依赖</a:t>
            </a:r>
            <a:endParaRPr lang="zh-CN" altLang="en-US" sz="1200" b="1" i="0" dirty="0">
              <a:solidFill>
                <a:schemeClr val="tx1">
                  <a:lumMod val="95000"/>
                  <a:lumOff val="5000"/>
                </a:schemeClr>
              </a:solidFill>
              <a:effectLst/>
              <a:latin typeface="+mn-ea"/>
            </a:endParaRPr>
          </a:p>
        </p:txBody>
      </p:sp>
      <p:sp>
        <p:nvSpPr>
          <p:cNvPr id="26" name="矩形 25">
            <a:extLst>
              <a:ext uri="{FF2B5EF4-FFF2-40B4-BE49-F238E27FC236}">
                <a16:creationId xmlns:a16="http://schemas.microsoft.com/office/drawing/2014/main" id="{C91ECC0A-5EA8-4881-A378-4FCD57FF7F14}"/>
              </a:ext>
            </a:extLst>
          </p:cNvPr>
          <p:cNvSpPr/>
          <p:nvPr/>
        </p:nvSpPr>
        <p:spPr>
          <a:xfrm>
            <a:off x="5411636" y="3245153"/>
            <a:ext cx="2982351" cy="532903"/>
          </a:xfrm>
          <a:prstGeom prst="rect">
            <a:avLst/>
          </a:prstGeom>
        </p:spPr>
        <p:txBody>
          <a:bodyPr wrap="square">
            <a:spAutoFit/>
          </a:bodyPr>
          <a:lstStyle/>
          <a:p>
            <a:pPr algn="just">
              <a:lnSpc>
                <a:spcPct val="125000"/>
              </a:lnSpc>
            </a:pPr>
            <a:r>
              <a:rPr lang="zh-CN" altLang="en-US" sz="1200" b="1" dirty="0">
                <a:solidFill>
                  <a:schemeClr val="tx1">
                    <a:lumMod val="95000"/>
                    <a:lumOff val="5000"/>
                  </a:schemeClr>
                </a:solidFill>
                <a:latin typeface="+mn-ea"/>
              </a:rPr>
              <a:t>父</a:t>
            </a:r>
            <a:r>
              <a:rPr lang="en-US" altLang="zh-CN" sz="1200" b="1" dirty="0">
                <a:solidFill>
                  <a:schemeClr val="tx1">
                    <a:lumMod val="95000"/>
                    <a:lumOff val="5000"/>
                  </a:schemeClr>
                </a:solidFill>
                <a:latin typeface="+mn-ea"/>
              </a:rPr>
              <a:t>RDD</a:t>
            </a:r>
            <a:r>
              <a:rPr lang="zh-CN" altLang="en-US" sz="1200" b="1" dirty="0">
                <a:solidFill>
                  <a:schemeClr val="tx1">
                    <a:lumMod val="95000"/>
                    <a:lumOff val="5000"/>
                  </a:schemeClr>
                </a:solidFill>
                <a:latin typeface="+mn-ea"/>
              </a:rPr>
              <a:t>的每个分片</a:t>
            </a:r>
            <a:r>
              <a:rPr lang="zh-CN" altLang="en-US" sz="1200" b="1" dirty="0">
                <a:solidFill>
                  <a:srgbClr val="FF0000"/>
                </a:solidFill>
                <a:latin typeface="+mn-ea"/>
              </a:rPr>
              <a:t>至多</a:t>
            </a:r>
            <a:r>
              <a:rPr lang="zh-CN" altLang="en-US" sz="1200" b="1" dirty="0">
                <a:solidFill>
                  <a:schemeClr val="tx1">
                    <a:lumMod val="95000"/>
                    <a:lumOff val="5000"/>
                  </a:schemeClr>
                </a:solidFill>
                <a:latin typeface="+mn-ea"/>
              </a:rPr>
              <a:t>被子</a:t>
            </a:r>
            <a:r>
              <a:rPr lang="en-US" altLang="zh-CN" sz="1200" b="1" dirty="0">
                <a:solidFill>
                  <a:schemeClr val="tx1">
                    <a:lumMod val="95000"/>
                    <a:lumOff val="5000"/>
                  </a:schemeClr>
                </a:solidFill>
                <a:latin typeface="+mn-ea"/>
              </a:rPr>
              <a:t>RDD</a:t>
            </a:r>
            <a:r>
              <a:rPr lang="zh-CN" altLang="en-US" sz="1200" b="1" dirty="0">
                <a:solidFill>
                  <a:schemeClr val="tx1">
                    <a:lumMod val="95000"/>
                    <a:lumOff val="5000"/>
                  </a:schemeClr>
                </a:solidFill>
                <a:latin typeface="+mn-ea"/>
              </a:rPr>
              <a:t>中的一个分片所依赖</a:t>
            </a:r>
          </a:p>
        </p:txBody>
      </p:sp>
      <p:sp>
        <p:nvSpPr>
          <p:cNvPr id="28" name="文本框 27">
            <a:extLst>
              <a:ext uri="{FF2B5EF4-FFF2-40B4-BE49-F238E27FC236}">
                <a16:creationId xmlns:a16="http://schemas.microsoft.com/office/drawing/2014/main" id="{DCC687DA-EB03-4E33-92B2-B1D0D1A7DF00}"/>
              </a:ext>
            </a:extLst>
          </p:cNvPr>
          <p:cNvSpPr txBox="1"/>
          <p:nvPr/>
        </p:nvSpPr>
        <p:spPr>
          <a:xfrm>
            <a:off x="5411636" y="4000132"/>
            <a:ext cx="2031325" cy="338554"/>
          </a:xfrm>
          <a:prstGeom prst="rect">
            <a:avLst/>
          </a:prstGeom>
          <a:solidFill>
            <a:srgbClr val="7030A0"/>
          </a:solidFill>
        </p:spPr>
        <p:txBody>
          <a:bodyPr wrap="none" rtlCol="0">
            <a:spAutoFit/>
          </a:bodyPr>
          <a:lstStyle/>
          <a:p>
            <a:pPr algn="ctr"/>
            <a:r>
              <a:rPr lang="zh-CN" altLang="en-US" sz="1600" b="1" dirty="0">
                <a:solidFill>
                  <a:schemeClr val="bg1"/>
                </a:solidFill>
                <a:latin typeface="+mn-ea"/>
              </a:rPr>
              <a:t>为什么要这么划分？</a:t>
            </a:r>
            <a:endParaRPr lang="en-US" altLang="zh-CN" sz="1600" b="1" dirty="0">
              <a:solidFill>
                <a:schemeClr val="bg1"/>
              </a:solidFill>
              <a:latin typeface="+mn-ea"/>
            </a:endParaRPr>
          </a:p>
        </p:txBody>
      </p:sp>
    </p:spTree>
    <p:extLst>
      <p:ext uri="{BB962C8B-B14F-4D97-AF65-F5344CB8AC3E}">
        <p14:creationId xmlns:p14="http://schemas.microsoft.com/office/powerpoint/2010/main" val="2237129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fade">
                                      <p:cBhvr>
                                        <p:cTn id="25" dur="500"/>
                                        <p:tgtEl>
                                          <p:spTgt spid="1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6"/>
                                        </p:tgtEl>
                                        <p:attrNameLst>
                                          <p:attrName>style.visibility</p:attrName>
                                        </p:attrNameLst>
                                      </p:cBhvr>
                                      <p:to>
                                        <p:strVal val="visible"/>
                                      </p:to>
                                    </p:set>
                                    <p:animEffect transition="in" filter="fade">
                                      <p:cBhvr>
                                        <p:cTn id="28" dur="500"/>
                                        <p:tgtEl>
                                          <p:spTgt spid="26"/>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fade">
                                      <p:cBhvr>
                                        <p:cTn id="33" dur="500"/>
                                        <p:tgtEl>
                                          <p:spTgt spid="1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28"/>
                                        </p:tgtEl>
                                        <p:attrNameLst>
                                          <p:attrName>style.visibility</p:attrName>
                                        </p:attrNameLst>
                                      </p:cBhvr>
                                      <p:to>
                                        <p:strVal val="visible"/>
                                      </p:to>
                                    </p:set>
                                    <p:animEffect transition="in" filter="fade">
                                      <p:cBhvr>
                                        <p:cTn id="41" dur="500"/>
                                        <p:tgtEl>
                                          <p:spTgt spid="28"/>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fade">
                                      <p:cBhvr>
                                        <p:cTn id="5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10" grpId="0" animBg="1"/>
      <p:bldP spid="11" grpId="0" animBg="1"/>
      <p:bldP spid="5" grpId="0" animBg="1"/>
      <p:bldP spid="15" grpId="0" animBg="1"/>
      <p:bldP spid="25" grpId="0"/>
      <p:bldP spid="26" grpId="0"/>
      <p:bldP spid="28"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p:cNvSpPr/>
          <p:nvPr/>
        </p:nvSpPr>
        <p:spPr>
          <a:xfrm>
            <a:off x="1953525"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22" name="矩形 21">
            <a:extLst>
              <a:ext uri="{FF2B5EF4-FFF2-40B4-BE49-F238E27FC236}">
                <a16:creationId xmlns:a16="http://schemas.microsoft.com/office/drawing/2014/main" id="{4EB0B913-2A52-4B7A-B7B4-E81D5CD8C59B}"/>
              </a:ext>
            </a:extLst>
          </p:cNvPr>
          <p:cNvSpPr/>
          <p:nvPr/>
        </p:nvSpPr>
        <p:spPr>
          <a:xfrm>
            <a:off x="1916506" y="2346857"/>
            <a:ext cx="1723549" cy="1384995"/>
          </a:xfrm>
          <a:prstGeom prst="rect">
            <a:avLst/>
          </a:prstGeom>
        </p:spPr>
        <p:txBody>
          <a:bodyPr wrap="none">
            <a:spAutoFit/>
          </a:bodyPr>
          <a:lstStyle/>
          <a:p>
            <a:pPr algn="ctr"/>
            <a:r>
              <a:rPr lang="zh-CN" altLang="en-US" sz="6000" dirty="0">
                <a:latin typeface="+mj-lt"/>
              </a:rPr>
              <a:t>目录</a:t>
            </a:r>
            <a:endParaRPr lang="en-US" altLang="zh-CN" sz="6000" dirty="0">
              <a:latin typeface="+mj-lt"/>
            </a:endParaRPr>
          </a:p>
          <a:p>
            <a:pPr algn="ctr"/>
            <a:r>
              <a:rPr lang="en-US" altLang="zh-CN" sz="2400" dirty="0">
                <a:latin typeface="+mj-lt"/>
              </a:rPr>
              <a:t>CONTENT</a:t>
            </a:r>
          </a:p>
        </p:txBody>
      </p:sp>
      <p:sp>
        <p:nvSpPr>
          <p:cNvPr id="61" name="文本框 60">
            <a:extLst>
              <a:ext uri="{FF2B5EF4-FFF2-40B4-BE49-F238E27FC236}">
                <a16:creationId xmlns:a16="http://schemas.microsoft.com/office/drawing/2014/main" id="{F21C0A1E-A024-49FB-9E5A-3CA6748E4B12}"/>
              </a:ext>
            </a:extLst>
          </p:cNvPr>
          <p:cNvSpPr txBox="1"/>
          <p:nvPr/>
        </p:nvSpPr>
        <p:spPr>
          <a:xfrm>
            <a:off x="6157500" y="1481824"/>
            <a:ext cx="146119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ONE</a:t>
            </a:r>
            <a:endParaRPr lang="zh-CN" altLang="en-US" dirty="0">
              <a:latin typeface="+mj-lt"/>
              <a:ea typeface="微软雅黑" panose="020B0503020204020204" charset="-122"/>
            </a:endParaRPr>
          </a:p>
        </p:txBody>
      </p:sp>
      <p:sp>
        <p:nvSpPr>
          <p:cNvPr id="62" name="文本框 61">
            <a:extLst>
              <a:ext uri="{FF2B5EF4-FFF2-40B4-BE49-F238E27FC236}">
                <a16:creationId xmlns:a16="http://schemas.microsoft.com/office/drawing/2014/main" id="{61EDDB18-F294-4592-BD8B-C4E154846190}"/>
              </a:ext>
            </a:extLst>
          </p:cNvPr>
          <p:cNvSpPr txBox="1"/>
          <p:nvPr/>
        </p:nvSpPr>
        <p:spPr>
          <a:xfrm>
            <a:off x="6992496" y="2770736"/>
            <a:ext cx="1587032"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TWO</a:t>
            </a:r>
            <a:endParaRPr lang="zh-CN" altLang="en-US" dirty="0">
              <a:latin typeface="+mj-lt"/>
              <a:ea typeface="微软雅黑" panose="020B0503020204020204" charset="-122"/>
            </a:endParaRPr>
          </a:p>
        </p:txBody>
      </p:sp>
      <p:sp>
        <p:nvSpPr>
          <p:cNvPr id="63" name="文本框 62">
            <a:extLst>
              <a:ext uri="{FF2B5EF4-FFF2-40B4-BE49-F238E27FC236}">
                <a16:creationId xmlns:a16="http://schemas.microsoft.com/office/drawing/2014/main" id="{2DE2D219-D167-4A20-9F96-831435B36F1E}"/>
              </a:ext>
            </a:extLst>
          </p:cNvPr>
          <p:cNvSpPr txBox="1"/>
          <p:nvPr/>
        </p:nvSpPr>
        <p:spPr>
          <a:xfrm>
            <a:off x="7831231" y="4162533"/>
            <a:ext cx="1712161"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THREE</a:t>
            </a:r>
            <a:endParaRPr lang="zh-CN" altLang="en-US" dirty="0">
              <a:latin typeface="+mj-lt"/>
              <a:ea typeface="微软雅黑" panose="020B0503020204020204" charset="-122"/>
            </a:endParaRPr>
          </a:p>
        </p:txBody>
      </p:sp>
      <p:sp>
        <p:nvSpPr>
          <p:cNvPr id="64" name="文本框 63">
            <a:extLst>
              <a:ext uri="{FF2B5EF4-FFF2-40B4-BE49-F238E27FC236}">
                <a16:creationId xmlns:a16="http://schemas.microsoft.com/office/drawing/2014/main" id="{2CA01D05-9BBE-43B4-8D9B-42C085A09646}"/>
              </a:ext>
            </a:extLst>
          </p:cNvPr>
          <p:cNvSpPr txBox="1"/>
          <p:nvPr/>
        </p:nvSpPr>
        <p:spPr>
          <a:xfrm>
            <a:off x="8943515" y="5529179"/>
            <a:ext cx="1405108" cy="452432"/>
          </a:xfrm>
          <a:prstGeom prst="rect">
            <a:avLst/>
          </a:prstGeom>
          <a:noFill/>
        </p:spPr>
        <p:txBody>
          <a:bodyPr wrap="square" rtlCol="0">
            <a:spAutoFit/>
          </a:bodyPr>
          <a:lstStyle/>
          <a:p>
            <a:pPr algn="ctr" defTabSz="608965">
              <a:lnSpc>
                <a:spcPct val="130000"/>
              </a:lnSpc>
            </a:pPr>
            <a:r>
              <a:rPr lang="en-US" altLang="zh-CN" dirty="0">
                <a:latin typeface="+mj-lt"/>
                <a:ea typeface="微软雅黑" panose="020B0503020204020204" charset="-122"/>
              </a:rPr>
              <a:t>PART</a:t>
            </a:r>
            <a:r>
              <a:rPr lang="zh-CN" altLang="en-US" dirty="0">
                <a:latin typeface="+mj-lt"/>
                <a:ea typeface="微软雅黑" panose="020B0503020204020204" charset="-122"/>
              </a:rPr>
              <a:t> </a:t>
            </a:r>
            <a:r>
              <a:rPr lang="en-US" altLang="zh-CN" dirty="0">
                <a:latin typeface="+mj-lt"/>
                <a:ea typeface="微软雅黑" panose="020B0503020204020204" charset="-122"/>
              </a:rPr>
              <a:t>FOUR</a:t>
            </a:r>
            <a:endParaRPr kumimoji="1" lang="zh-CN" altLang="en-US" dirty="0">
              <a:latin typeface="+mj-lt"/>
              <a:ea typeface="微软雅黑" panose="020B0503020204020204" charset="-122"/>
            </a:endParaRPr>
          </a:p>
        </p:txBody>
      </p:sp>
      <p:sp>
        <p:nvSpPr>
          <p:cNvPr id="65" name="文本框 64">
            <a:extLst>
              <a:ext uri="{FF2B5EF4-FFF2-40B4-BE49-F238E27FC236}">
                <a16:creationId xmlns:a16="http://schemas.microsoft.com/office/drawing/2014/main" id="{EEE27124-1C52-468F-8FEA-4D6B6BCE4124}"/>
              </a:ext>
            </a:extLst>
          </p:cNvPr>
          <p:cNvSpPr txBox="1"/>
          <p:nvPr/>
        </p:nvSpPr>
        <p:spPr>
          <a:xfrm>
            <a:off x="6012200" y="1017067"/>
            <a:ext cx="1751798" cy="593752"/>
          </a:xfrm>
          <a:prstGeom prst="rect">
            <a:avLst/>
          </a:prstGeom>
          <a:noFill/>
        </p:spPr>
        <p:txBody>
          <a:bodyPr wrap="square" rtlCol="0">
            <a:spAutoFit/>
          </a:bodyPr>
          <a:lstStyle/>
          <a:p>
            <a:pPr algn="ctr" defTabSz="608965">
              <a:lnSpc>
                <a:spcPct val="130000"/>
              </a:lnSpc>
            </a:pPr>
            <a:r>
              <a:rPr lang="zh-CN" altLang="en-US" sz="2800" b="1" dirty="0">
                <a:latin typeface="+mj-lt"/>
                <a:ea typeface="微软雅黑" panose="020B0503020204020204" charset="-122"/>
              </a:rPr>
              <a:t>空间数据</a:t>
            </a:r>
          </a:p>
        </p:txBody>
      </p:sp>
      <p:sp>
        <p:nvSpPr>
          <p:cNvPr id="66" name="文本框 65">
            <a:extLst>
              <a:ext uri="{FF2B5EF4-FFF2-40B4-BE49-F238E27FC236}">
                <a16:creationId xmlns:a16="http://schemas.microsoft.com/office/drawing/2014/main" id="{C26A2FFB-96D5-4FE3-93DF-6C3C67C5F9E3}"/>
              </a:ext>
            </a:extLst>
          </p:cNvPr>
          <p:cNvSpPr txBox="1"/>
          <p:nvPr/>
        </p:nvSpPr>
        <p:spPr>
          <a:xfrm>
            <a:off x="6802301" y="2335999"/>
            <a:ext cx="1751798" cy="597087"/>
          </a:xfrm>
          <a:prstGeom prst="rect">
            <a:avLst/>
          </a:prstGeom>
          <a:noFill/>
        </p:spPr>
        <p:txBody>
          <a:bodyPr wrap="square" rtlCol="0">
            <a:spAutoFit/>
          </a:bodyPr>
          <a:lstStyle/>
          <a:p>
            <a:pPr algn="ctr" defTabSz="608965">
              <a:lnSpc>
                <a:spcPct val="130000"/>
              </a:lnSpc>
            </a:pPr>
            <a:r>
              <a:rPr lang="en-US" altLang="zh-CN" sz="2800" b="1" dirty="0">
                <a:latin typeface="+mj-lt"/>
                <a:ea typeface="微软雅黑" panose="020B0503020204020204" charset="-122"/>
              </a:rPr>
              <a:t>Spark</a:t>
            </a:r>
            <a:endParaRPr lang="zh-CN" altLang="en-US" sz="2800" b="1" dirty="0">
              <a:latin typeface="+mj-lt"/>
              <a:ea typeface="微软雅黑" panose="020B0503020204020204" charset="-122"/>
            </a:endParaRPr>
          </a:p>
        </p:txBody>
      </p:sp>
      <p:sp>
        <p:nvSpPr>
          <p:cNvPr id="67" name="文本框 66">
            <a:extLst>
              <a:ext uri="{FF2B5EF4-FFF2-40B4-BE49-F238E27FC236}">
                <a16:creationId xmlns:a16="http://schemas.microsoft.com/office/drawing/2014/main" id="{E297F912-1235-4841-9B75-3B88B3FB28B0}"/>
              </a:ext>
            </a:extLst>
          </p:cNvPr>
          <p:cNvSpPr txBox="1"/>
          <p:nvPr/>
        </p:nvSpPr>
        <p:spPr>
          <a:xfrm>
            <a:off x="7763998" y="3713450"/>
            <a:ext cx="1920488" cy="593752"/>
          </a:xfrm>
          <a:prstGeom prst="rect">
            <a:avLst/>
          </a:prstGeom>
          <a:noFill/>
        </p:spPr>
        <p:txBody>
          <a:bodyPr wrap="square" rtlCol="0">
            <a:spAutoFit/>
          </a:bodyPr>
          <a:lstStyle/>
          <a:p>
            <a:pPr algn="ctr" defTabSz="608965">
              <a:lnSpc>
                <a:spcPct val="130000"/>
              </a:lnSpc>
            </a:pPr>
            <a:r>
              <a:rPr lang="en-US" altLang="zh-CN" sz="2800" b="1" dirty="0">
                <a:latin typeface="+mj-lt"/>
                <a:ea typeface="微软雅黑" panose="020B0503020204020204" charset="-122"/>
              </a:rPr>
              <a:t>GeoSpark</a:t>
            </a:r>
            <a:endParaRPr lang="zh-CN" altLang="en-US" sz="2800" b="1" dirty="0">
              <a:latin typeface="+mj-lt"/>
              <a:ea typeface="微软雅黑" panose="020B0503020204020204" charset="-122"/>
            </a:endParaRPr>
          </a:p>
        </p:txBody>
      </p:sp>
      <p:sp>
        <p:nvSpPr>
          <p:cNvPr id="68" name="文本框 67">
            <a:extLst>
              <a:ext uri="{FF2B5EF4-FFF2-40B4-BE49-F238E27FC236}">
                <a16:creationId xmlns:a16="http://schemas.microsoft.com/office/drawing/2014/main" id="{59ADF358-B5A9-4F7B-A81A-C083C129ACC9}"/>
              </a:ext>
            </a:extLst>
          </p:cNvPr>
          <p:cNvSpPr txBox="1"/>
          <p:nvPr/>
        </p:nvSpPr>
        <p:spPr>
          <a:xfrm>
            <a:off x="8732174" y="5064422"/>
            <a:ext cx="1751798" cy="597087"/>
          </a:xfrm>
          <a:prstGeom prst="rect">
            <a:avLst/>
          </a:prstGeom>
          <a:noFill/>
        </p:spPr>
        <p:txBody>
          <a:bodyPr wrap="square" rtlCol="0">
            <a:spAutoFit/>
          </a:bodyPr>
          <a:lstStyle/>
          <a:p>
            <a:pPr algn="ctr" defTabSz="608965">
              <a:lnSpc>
                <a:spcPct val="130000"/>
              </a:lnSpc>
            </a:pPr>
            <a:r>
              <a:rPr kumimoji="1" lang="zh-CN" altLang="en-US" sz="2800" b="1" dirty="0">
                <a:latin typeface="+mj-lt"/>
                <a:ea typeface="微软雅黑" panose="020B0503020204020204" charset="-122"/>
              </a:rPr>
              <a:t>总结</a:t>
            </a:r>
          </a:p>
        </p:txBody>
      </p:sp>
      <p:sp>
        <p:nvSpPr>
          <p:cNvPr id="69" name="矩形 68">
            <a:extLst>
              <a:ext uri="{FF2B5EF4-FFF2-40B4-BE49-F238E27FC236}">
                <a16:creationId xmlns:a16="http://schemas.microsoft.com/office/drawing/2014/main" id="{93C3914C-17BA-4C96-8058-96CD429337FE}"/>
              </a:ext>
            </a:extLst>
          </p:cNvPr>
          <p:cNvSpPr/>
          <p:nvPr/>
        </p:nvSpPr>
        <p:spPr>
          <a:xfrm>
            <a:off x="6092611" y="1957108"/>
            <a:ext cx="1638300"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0" name="矩形 69">
            <a:extLst>
              <a:ext uri="{FF2B5EF4-FFF2-40B4-BE49-F238E27FC236}">
                <a16:creationId xmlns:a16="http://schemas.microsoft.com/office/drawing/2014/main" id="{A4D321A3-255D-4B83-8DE7-84F40AC932EC}"/>
              </a:ext>
            </a:extLst>
          </p:cNvPr>
          <p:cNvSpPr/>
          <p:nvPr/>
        </p:nvSpPr>
        <p:spPr>
          <a:xfrm>
            <a:off x="7029613" y="3246020"/>
            <a:ext cx="1638300"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1" name="矩形 70">
            <a:extLst>
              <a:ext uri="{FF2B5EF4-FFF2-40B4-BE49-F238E27FC236}">
                <a16:creationId xmlns:a16="http://schemas.microsoft.com/office/drawing/2014/main" id="{D1E7B6A0-45BE-49F8-B640-12F96ADC7034}"/>
              </a:ext>
            </a:extLst>
          </p:cNvPr>
          <p:cNvSpPr/>
          <p:nvPr/>
        </p:nvSpPr>
        <p:spPr>
          <a:xfrm>
            <a:off x="7905092" y="4637817"/>
            <a:ext cx="1638300"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72" name="矩形 71">
            <a:extLst>
              <a:ext uri="{FF2B5EF4-FFF2-40B4-BE49-F238E27FC236}">
                <a16:creationId xmlns:a16="http://schemas.microsoft.com/office/drawing/2014/main" id="{1AE0FBC7-3B15-4C8C-9512-5ED27BA22212}"/>
              </a:ext>
            </a:extLst>
          </p:cNvPr>
          <p:cNvSpPr/>
          <p:nvPr/>
        </p:nvSpPr>
        <p:spPr>
          <a:xfrm>
            <a:off x="8845672" y="6004463"/>
            <a:ext cx="1638300"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4" name="等腰三角形 3">
            <a:extLst>
              <a:ext uri="{FF2B5EF4-FFF2-40B4-BE49-F238E27FC236}">
                <a16:creationId xmlns:a16="http://schemas.microsoft.com/office/drawing/2014/main" id="{0439D711-B148-4E74-91EA-1207ADE2701C}"/>
              </a:ext>
            </a:extLst>
          </p:cNvPr>
          <p:cNvSpPr/>
          <p:nvPr/>
        </p:nvSpPr>
        <p:spPr>
          <a:xfrm rot="5400000">
            <a:off x="5448327" y="1063253"/>
            <a:ext cx="254000" cy="583145"/>
          </a:xfrm>
          <a:prstGeom prst="triangl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等腰三角形 72">
            <a:extLst>
              <a:ext uri="{FF2B5EF4-FFF2-40B4-BE49-F238E27FC236}">
                <a16:creationId xmlns:a16="http://schemas.microsoft.com/office/drawing/2014/main" id="{AB55116F-E4E5-49CA-B1FA-462792ED55FF}"/>
              </a:ext>
            </a:extLst>
          </p:cNvPr>
          <p:cNvSpPr/>
          <p:nvPr/>
        </p:nvSpPr>
        <p:spPr>
          <a:xfrm rot="5400000">
            <a:off x="6530367" y="2417808"/>
            <a:ext cx="254000" cy="583145"/>
          </a:xfrm>
          <a:prstGeom prst="triangl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等腰三角形 73">
            <a:extLst>
              <a:ext uri="{FF2B5EF4-FFF2-40B4-BE49-F238E27FC236}">
                <a16:creationId xmlns:a16="http://schemas.microsoft.com/office/drawing/2014/main" id="{381682A0-8B18-48FF-B308-D22B9A5A5E42}"/>
              </a:ext>
            </a:extLst>
          </p:cNvPr>
          <p:cNvSpPr/>
          <p:nvPr/>
        </p:nvSpPr>
        <p:spPr>
          <a:xfrm rot="5400000">
            <a:off x="7345425" y="3726026"/>
            <a:ext cx="254000" cy="583145"/>
          </a:xfrm>
          <a:prstGeom prst="triangl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等腰三角形 74">
            <a:extLst>
              <a:ext uri="{FF2B5EF4-FFF2-40B4-BE49-F238E27FC236}">
                <a16:creationId xmlns:a16="http://schemas.microsoft.com/office/drawing/2014/main" id="{7F96BD6F-A167-4C89-A3AA-BB7B2BAD59A0}"/>
              </a:ext>
            </a:extLst>
          </p:cNvPr>
          <p:cNvSpPr/>
          <p:nvPr/>
        </p:nvSpPr>
        <p:spPr>
          <a:xfrm rot="5400000">
            <a:off x="8427099" y="5110607"/>
            <a:ext cx="254000" cy="583145"/>
          </a:xfrm>
          <a:prstGeom prst="triangle">
            <a:avLst/>
          </a:prstGeom>
          <a:solidFill>
            <a:srgbClr val="92D050"/>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8844053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文本框 36">
            <a:extLst>
              <a:ext uri="{FF2B5EF4-FFF2-40B4-BE49-F238E27FC236}">
                <a16:creationId xmlns:a16="http://schemas.microsoft.com/office/drawing/2014/main" id="{0B7503D1-E5E4-46D5-9B31-873D6E38ED5F}"/>
              </a:ext>
            </a:extLst>
          </p:cNvPr>
          <p:cNvSpPr txBox="1"/>
          <p:nvPr/>
        </p:nvSpPr>
        <p:spPr>
          <a:xfrm>
            <a:off x="4931998" y="2137883"/>
            <a:ext cx="1358248" cy="584775"/>
          </a:xfrm>
          <a:prstGeom prst="rect">
            <a:avLst/>
          </a:prstGeom>
          <a:noFill/>
        </p:spPr>
        <p:txBody>
          <a:bodyPr wrap="square" rtlCol="0">
            <a:spAutoFit/>
          </a:bodyPr>
          <a:lstStyle/>
          <a:p>
            <a:r>
              <a:rPr lang="en-US" altLang="zh-CN" sz="3200" b="1" dirty="0">
                <a:solidFill>
                  <a:srgbClr val="FF0000"/>
                </a:solidFill>
                <a:latin typeface="Segoe Print" panose="02000600000000000000" pitchFamily="2" charset="0"/>
              </a:rPr>
              <a:t>Why?</a:t>
            </a:r>
          </a:p>
        </p:txBody>
      </p:sp>
      <p:sp>
        <p:nvSpPr>
          <p:cNvPr id="2" name="矩形 1"/>
          <p:cNvSpPr/>
          <p:nvPr/>
        </p:nvSpPr>
        <p:spPr>
          <a:xfrm>
            <a:off x="0" y="60523"/>
            <a:ext cx="2440733" cy="307777"/>
          </a:xfrm>
          <a:prstGeom prst="rect">
            <a:avLst/>
          </a:prstGeom>
        </p:spPr>
        <p:txBody>
          <a:bodyPr wrap="none">
            <a:spAutoFit/>
          </a:bodyPr>
          <a:lstStyle/>
          <a:p>
            <a:r>
              <a:rPr lang="en-US" altLang="zh-CN" sz="1400" b="1" dirty="0"/>
              <a:t>PART TWO Job Scheduling</a:t>
            </a:r>
            <a:endParaRPr lang="zh-CN" altLang="en-US" sz="1400" b="1" dirty="0"/>
          </a:p>
        </p:txBody>
      </p:sp>
      <p:sp>
        <p:nvSpPr>
          <p:cNvPr id="3" name="椭圆 2"/>
          <p:cNvSpPr/>
          <p:nvPr/>
        </p:nvSpPr>
        <p:spPr>
          <a:xfrm>
            <a:off x="2440733" y="11598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4" name="矩形 13">
            <a:extLst>
              <a:ext uri="{FF2B5EF4-FFF2-40B4-BE49-F238E27FC236}">
                <a16:creationId xmlns:a16="http://schemas.microsoft.com/office/drawing/2014/main" id="{639A4D09-6123-4F0B-B1CC-260DED7323AA}"/>
              </a:ext>
            </a:extLst>
          </p:cNvPr>
          <p:cNvSpPr/>
          <p:nvPr/>
        </p:nvSpPr>
        <p:spPr>
          <a:xfrm>
            <a:off x="4483924" y="172657"/>
            <a:ext cx="3224152" cy="441916"/>
          </a:xfrm>
          <a:prstGeom prst="rect">
            <a:avLst/>
          </a:prstGeom>
        </p:spPr>
        <p:txBody>
          <a:bodyPr wrap="none">
            <a:spAutoFit/>
          </a:bodyPr>
          <a:lstStyle/>
          <a:p>
            <a:pPr>
              <a:lnSpc>
                <a:spcPct val="125000"/>
              </a:lnSpc>
            </a:pPr>
            <a:r>
              <a:rPr lang="zh-CN" altLang="en-US" sz="2000" b="1" dirty="0">
                <a:latin typeface="+mn-ea"/>
              </a:rPr>
              <a:t>依赖关系与</a:t>
            </a:r>
            <a:r>
              <a:rPr lang="en-US" altLang="zh-CN" sz="2000" b="1" dirty="0">
                <a:latin typeface="+mn-ea"/>
              </a:rPr>
              <a:t>Spark</a:t>
            </a:r>
            <a:r>
              <a:rPr lang="zh-CN" altLang="en-US" sz="2000" b="1" dirty="0">
                <a:latin typeface="+mn-ea"/>
              </a:rPr>
              <a:t>执行过程</a:t>
            </a:r>
            <a:endParaRPr lang="en-US" altLang="zh-CN" sz="2000" b="1" dirty="0">
              <a:latin typeface="+mn-ea"/>
            </a:endParaRPr>
          </a:p>
        </p:txBody>
      </p:sp>
      <p:sp>
        <p:nvSpPr>
          <p:cNvPr id="4" name="矩形 3">
            <a:extLst>
              <a:ext uri="{FF2B5EF4-FFF2-40B4-BE49-F238E27FC236}">
                <a16:creationId xmlns:a16="http://schemas.microsoft.com/office/drawing/2014/main" id="{DDACDF71-E680-466A-9A68-16D5D5E2295D}"/>
              </a:ext>
            </a:extLst>
          </p:cNvPr>
          <p:cNvSpPr/>
          <p:nvPr/>
        </p:nvSpPr>
        <p:spPr>
          <a:xfrm>
            <a:off x="182674" y="769068"/>
            <a:ext cx="11077802" cy="679801"/>
          </a:xfrm>
          <a:prstGeom prst="rect">
            <a:avLst/>
          </a:prstGeom>
          <a:solidFill>
            <a:srgbClr val="0094AA"/>
          </a:solidFill>
        </p:spPr>
        <p:txBody>
          <a:bodyPr wrap="square">
            <a:spAutoFit/>
          </a:bodyPr>
          <a:lstStyle/>
          <a:p>
            <a:pPr>
              <a:lnSpc>
                <a:spcPct val="125000"/>
              </a:lnSpc>
            </a:pPr>
            <a:r>
              <a:rPr lang="zh-CN" altLang="en-US" sz="1600" dirty="0">
                <a:solidFill>
                  <a:schemeClr val="bg1"/>
                </a:solidFill>
                <a:latin typeface="+mn-ea"/>
              </a:rPr>
              <a:t>       大多数现有的集群计算系统都是基于</a:t>
            </a:r>
            <a:r>
              <a:rPr lang="zh-CN" altLang="en-US" sz="1600" dirty="0">
                <a:solidFill>
                  <a:srgbClr val="FFFF00"/>
                </a:solidFill>
                <a:latin typeface="+mn-ea"/>
              </a:rPr>
              <a:t>非循环的数据流模型</a:t>
            </a:r>
            <a:r>
              <a:rPr lang="zh-CN" altLang="en-US" sz="1600" dirty="0">
                <a:solidFill>
                  <a:schemeClr val="bg1"/>
                </a:solidFill>
                <a:latin typeface="+mn-ea"/>
              </a:rPr>
              <a:t>。从稳定的物理存储（如分布式文件系统）中加载记录，记录被传入由一组确定性操作构成的</a:t>
            </a:r>
            <a:r>
              <a:rPr lang="en-US" altLang="zh-CN" sz="1600" dirty="0">
                <a:solidFill>
                  <a:schemeClr val="bg1"/>
                </a:solidFill>
                <a:latin typeface="+mn-ea"/>
              </a:rPr>
              <a:t>DAG</a:t>
            </a:r>
            <a:r>
              <a:rPr lang="zh-CN" altLang="en-US" sz="1600" dirty="0">
                <a:solidFill>
                  <a:schemeClr val="bg1"/>
                </a:solidFill>
                <a:latin typeface="+mn-ea"/>
              </a:rPr>
              <a:t>，然后写回稳定存储，</a:t>
            </a:r>
            <a:r>
              <a:rPr lang="en-US" altLang="zh-CN" sz="1600" dirty="0">
                <a:solidFill>
                  <a:schemeClr val="bg1"/>
                </a:solidFill>
                <a:latin typeface="+mn-ea"/>
              </a:rPr>
              <a:t>DAG</a:t>
            </a:r>
            <a:r>
              <a:rPr lang="zh-CN" altLang="en-US" sz="1600" dirty="0">
                <a:solidFill>
                  <a:schemeClr val="bg1"/>
                </a:solidFill>
                <a:latin typeface="+mn-ea"/>
              </a:rPr>
              <a:t>数据流图能够在运行时自动实现任务调度和故障恢复。</a:t>
            </a:r>
          </a:p>
        </p:txBody>
      </p:sp>
      <p:sp>
        <p:nvSpPr>
          <p:cNvPr id="9" name="矩形 8">
            <a:extLst>
              <a:ext uri="{FF2B5EF4-FFF2-40B4-BE49-F238E27FC236}">
                <a16:creationId xmlns:a16="http://schemas.microsoft.com/office/drawing/2014/main" id="{CA4A2C15-49C0-4AD4-BEEC-076AA482FCAF}"/>
              </a:ext>
            </a:extLst>
          </p:cNvPr>
          <p:cNvSpPr/>
          <p:nvPr/>
        </p:nvSpPr>
        <p:spPr>
          <a:xfrm>
            <a:off x="528014" y="5314273"/>
            <a:ext cx="3920757" cy="875624"/>
          </a:xfrm>
          <a:prstGeom prst="rect">
            <a:avLst/>
          </a:prstGeom>
          <a:solidFill>
            <a:schemeClr val="bg1"/>
          </a:solidFill>
        </p:spPr>
        <p:txBody>
          <a:bodyPr wrap="square">
            <a:spAutoFit/>
          </a:bodyPr>
          <a:lstStyle/>
          <a:p>
            <a:pPr>
              <a:lnSpc>
                <a:spcPct val="125000"/>
              </a:lnSpc>
            </a:pPr>
            <a:r>
              <a:rPr lang="zh-CN" altLang="en-US" sz="1400" dirty="0">
                <a:solidFill>
                  <a:srgbClr val="1A1A1A"/>
                </a:solidFill>
                <a:latin typeface="+mn-ea"/>
              </a:rPr>
              <a:t>根据</a:t>
            </a:r>
            <a:r>
              <a:rPr lang="en-US" altLang="zh-CN" sz="1400" dirty="0">
                <a:solidFill>
                  <a:srgbClr val="1A1A1A"/>
                </a:solidFill>
                <a:latin typeface="+mn-ea"/>
              </a:rPr>
              <a:t>RDD G</a:t>
            </a:r>
            <a:r>
              <a:rPr lang="zh-CN" altLang="en-US" sz="1400" dirty="0">
                <a:solidFill>
                  <a:srgbClr val="1A1A1A"/>
                </a:solidFill>
                <a:latin typeface="+mn-ea"/>
              </a:rPr>
              <a:t>的依赖关系，将整个作业划分为</a:t>
            </a:r>
            <a:r>
              <a:rPr lang="en-US" altLang="zh-CN" sz="1400" dirty="0">
                <a:solidFill>
                  <a:srgbClr val="1A1A1A"/>
                </a:solidFill>
                <a:latin typeface="+mn-ea"/>
              </a:rPr>
              <a:t>3</a:t>
            </a:r>
            <a:r>
              <a:rPr lang="zh-CN" altLang="en-US" sz="1400" dirty="0">
                <a:solidFill>
                  <a:srgbClr val="1A1A1A"/>
                </a:solidFill>
                <a:latin typeface="+mn-ea"/>
              </a:rPr>
              <a:t>个阶段，执行时，由于阶段</a:t>
            </a:r>
            <a:r>
              <a:rPr lang="en-US" altLang="zh-CN" sz="1400" dirty="0">
                <a:solidFill>
                  <a:srgbClr val="1A1A1A"/>
                </a:solidFill>
                <a:latin typeface="+mn-ea"/>
              </a:rPr>
              <a:t>1</a:t>
            </a:r>
            <a:r>
              <a:rPr lang="zh-CN" altLang="en-US" sz="1400" dirty="0">
                <a:solidFill>
                  <a:srgbClr val="1A1A1A"/>
                </a:solidFill>
                <a:latin typeface="+mn-ea"/>
              </a:rPr>
              <a:t>的输出</a:t>
            </a:r>
            <a:r>
              <a:rPr lang="en-US" altLang="zh-CN" sz="1400" dirty="0">
                <a:solidFill>
                  <a:srgbClr val="1A1A1A"/>
                </a:solidFill>
                <a:latin typeface="+mn-ea"/>
              </a:rPr>
              <a:t>RDD</a:t>
            </a:r>
            <a:r>
              <a:rPr lang="zh-CN" altLang="en-US" sz="1400" dirty="0">
                <a:solidFill>
                  <a:srgbClr val="1A1A1A"/>
                </a:solidFill>
                <a:latin typeface="+mn-ea"/>
              </a:rPr>
              <a:t>已经在</a:t>
            </a:r>
            <a:r>
              <a:rPr lang="en-US" altLang="zh-CN" sz="1400" dirty="0">
                <a:solidFill>
                  <a:srgbClr val="1A1A1A"/>
                </a:solidFill>
                <a:latin typeface="+mn-ea"/>
              </a:rPr>
              <a:t>RAM</a:t>
            </a:r>
            <a:r>
              <a:rPr lang="zh-CN" altLang="en-US" sz="1400" dirty="0">
                <a:solidFill>
                  <a:srgbClr val="1A1A1A"/>
                </a:solidFill>
                <a:latin typeface="+mn-ea"/>
              </a:rPr>
              <a:t>中，因此我们先运行阶段</a:t>
            </a:r>
            <a:r>
              <a:rPr lang="en-US" altLang="zh-CN" sz="1400" dirty="0">
                <a:solidFill>
                  <a:srgbClr val="1A1A1A"/>
                </a:solidFill>
                <a:latin typeface="+mn-ea"/>
              </a:rPr>
              <a:t>2</a:t>
            </a:r>
            <a:r>
              <a:rPr lang="zh-CN" altLang="en-US" sz="1400" dirty="0">
                <a:solidFill>
                  <a:srgbClr val="1A1A1A"/>
                </a:solidFill>
                <a:latin typeface="+mn-ea"/>
              </a:rPr>
              <a:t>，然后运行</a:t>
            </a:r>
            <a:r>
              <a:rPr lang="en-US" altLang="zh-CN" sz="1400" dirty="0">
                <a:solidFill>
                  <a:srgbClr val="1A1A1A"/>
                </a:solidFill>
                <a:latin typeface="+mn-ea"/>
              </a:rPr>
              <a:t>3</a:t>
            </a:r>
            <a:r>
              <a:rPr lang="zh-CN" altLang="en-US" sz="1400" dirty="0">
                <a:solidFill>
                  <a:srgbClr val="1A1A1A"/>
                </a:solidFill>
                <a:latin typeface="+mn-ea"/>
              </a:rPr>
              <a:t>。</a:t>
            </a:r>
            <a:endParaRPr lang="en-US" altLang="zh-CN" sz="1400" dirty="0">
              <a:solidFill>
                <a:srgbClr val="1A1A1A"/>
              </a:solidFill>
              <a:latin typeface="+mn-ea"/>
            </a:endParaRPr>
          </a:p>
        </p:txBody>
      </p:sp>
      <p:grpSp>
        <p:nvGrpSpPr>
          <p:cNvPr id="35" name="组合 34">
            <a:extLst>
              <a:ext uri="{FF2B5EF4-FFF2-40B4-BE49-F238E27FC236}">
                <a16:creationId xmlns:a16="http://schemas.microsoft.com/office/drawing/2014/main" id="{18FF2256-0F8D-4EBE-90AD-94B61866D067}"/>
              </a:ext>
            </a:extLst>
          </p:cNvPr>
          <p:cNvGrpSpPr/>
          <p:nvPr/>
        </p:nvGrpSpPr>
        <p:grpSpPr>
          <a:xfrm>
            <a:off x="480354" y="2016962"/>
            <a:ext cx="3920757" cy="3039836"/>
            <a:chOff x="266029" y="1603364"/>
            <a:chExt cx="4217896" cy="3158671"/>
          </a:xfrm>
        </p:grpSpPr>
        <p:pic>
          <p:nvPicPr>
            <p:cNvPr id="7" name="图片 6">
              <a:extLst>
                <a:ext uri="{FF2B5EF4-FFF2-40B4-BE49-F238E27FC236}">
                  <a16:creationId xmlns:a16="http://schemas.microsoft.com/office/drawing/2014/main" id="{62958050-0BC1-4B22-B1EB-3F06564C8AF9}"/>
                </a:ext>
              </a:extLst>
            </p:cNvPr>
            <p:cNvPicPr>
              <a:picLocks noChangeAspect="1"/>
            </p:cNvPicPr>
            <p:nvPr/>
          </p:nvPicPr>
          <p:blipFill>
            <a:blip r:embed="rId3"/>
            <a:stretch>
              <a:fillRect/>
            </a:stretch>
          </p:blipFill>
          <p:spPr>
            <a:xfrm>
              <a:off x="266029" y="1603364"/>
              <a:ext cx="4217896" cy="2943227"/>
            </a:xfrm>
            <a:prstGeom prst="rect">
              <a:avLst/>
            </a:prstGeom>
          </p:spPr>
        </p:pic>
        <p:grpSp>
          <p:nvGrpSpPr>
            <p:cNvPr id="29" name="组合 28">
              <a:extLst>
                <a:ext uri="{FF2B5EF4-FFF2-40B4-BE49-F238E27FC236}">
                  <a16:creationId xmlns:a16="http://schemas.microsoft.com/office/drawing/2014/main" id="{C9A3BEEA-D7E5-4C1A-AEDC-EF568C76A8DF}"/>
                </a:ext>
              </a:extLst>
            </p:cNvPr>
            <p:cNvGrpSpPr/>
            <p:nvPr/>
          </p:nvGrpSpPr>
          <p:grpSpPr>
            <a:xfrm>
              <a:off x="1304993" y="4526885"/>
              <a:ext cx="1070164" cy="227389"/>
              <a:chOff x="4800601" y="3057183"/>
              <a:chExt cx="1070164" cy="227389"/>
            </a:xfrm>
          </p:grpSpPr>
          <p:sp>
            <p:nvSpPr>
              <p:cNvPr id="27" name="文本框 26">
                <a:extLst>
                  <a:ext uri="{FF2B5EF4-FFF2-40B4-BE49-F238E27FC236}">
                    <a16:creationId xmlns:a16="http://schemas.microsoft.com/office/drawing/2014/main" id="{05C59204-E03F-4629-91D2-233314F3DE68}"/>
                  </a:ext>
                </a:extLst>
              </p:cNvPr>
              <p:cNvSpPr txBox="1"/>
              <p:nvPr/>
            </p:nvSpPr>
            <p:spPr>
              <a:xfrm>
                <a:off x="5097502" y="3057183"/>
                <a:ext cx="773263" cy="225297"/>
              </a:xfrm>
              <a:prstGeom prst="rect">
                <a:avLst/>
              </a:prstGeom>
              <a:noFill/>
            </p:spPr>
            <p:txBody>
              <a:bodyPr wrap="square" rtlCol="0">
                <a:spAutoFit/>
              </a:bodyPr>
              <a:lstStyle/>
              <a:p>
                <a:r>
                  <a:rPr lang="zh-CN" altLang="en-US" sz="800" dirty="0"/>
                  <a:t>普通分区</a:t>
                </a:r>
              </a:p>
            </p:txBody>
          </p:sp>
          <p:pic>
            <p:nvPicPr>
              <p:cNvPr id="28" name="图片 27">
                <a:extLst>
                  <a:ext uri="{FF2B5EF4-FFF2-40B4-BE49-F238E27FC236}">
                    <a16:creationId xmlns:a16="http://schemas.microsoft.com/office/drawing/2014/main" id="{6C68038E-A59D-4F70-9006-D03E09D3AC62}"/>
                  </a:ext>
                </a:extLst>
              </p:cNvPr>
              <p:cNvPicPr>
                <a:picLocks noChangeAspect="1"/>
              </p:cNvPicPr>
              <p:nvPr/>
            </p:nvPicPr>
            <p:blipFill>
              <a:blip r:embed="rId4"/>
              <a:stretch>
                <a:fillRect/>
              </a:stretch>
            </p:blipFill>
            <p:spPr>
              <a:xfrm>
                <a:off x="4800601" y="3074977"/>
                <a:ext cx="314392" cy="209595"/>
              </a:xfrm>
              <a:prstGeom prst="rect">
                <a:avLst/>
              </a:prstGeom>
            </p:spPr>
          </p:pic>
        </p:grpSp>
        <p:grpSp>
          <p:nvGrpSpPr>
            <p:cNvPr id="32" name="组合 31">
              <a:extLst>
                <a:ext uri="{FF2B5EF4-FFF2-40B4-BE49-F238E27FC236}">
                  <a16:creationId xmlns:a16="http://schemas.microsoft.com/office/drawing/2014/main" id="{E26CB440-5B94-4179-88A8-A137492122FE}"/>
                </a:ext>
              </a:extLst>
            </p:cNvPr>
            <p:cNvGrpSpPr/>
            <p:nvPr/>
          </p:nvGrpSpPr>
          <p:grpSpPr>
            <a:xfrm>
              <a:off x="2493830" y="4536738"/>
              <a:ext cx="1187822" cy="225297"/>
              <a:chOff x="4800601" y="2416833"/>
              <a:chExt cx="1187822" cy="225297"/>
            </a:xfrm>
          </p:grpSpPr>
          <p:sp>
            <p:nvSpPr>
              <p:cNvPr id="21" name="文本框 20">
                <a:extLst>
                  <a:ext uri="{FF2B5EF4-FFF2-40B4-BE49-F238E27FC236}">
                    <a16:creationId xmlns:a16="http://schemas.microsoft.com/office/drawing/2014/main" id="{D0F04041-0779-40A6-948A-43BD11ADBA79}"/>
                  </a:ext>
                </a:extLst>
              </p:cNvPr>
              <p:cNvSpPr txBox="1"/>
              <p:nvPr/>
            </p:nvSpPr>
            <p:spPr>
              <a:xfrm>
                <a:off x="5081840" y="2416833"/>
                <a:ext cx="906583" cy="225297"/>
              </a:xfrm>
              <a:prstGeom prst="rect">
                <a:avLst/>
              </a:prstGeom>
              <a:noFill/>
            </p:spPr>
            <p:txBody>
              <a:bodyPr wrap="square" rtlCol="0">
                <a:spAutoFit/>
              </a:bodyPr>
              <a:lstStyle/>
              <a:p>
                <a:r>
                  <a:rPr lang="zh-CN" altLang="en-US" sz="800" dirty="0"/>
                  <a:t>持久化分区</a:t>
                </a:r>
              </a:p>
            </p:txBody>
          </p:sp>
          <p:pic>
            <p:nvPicPr>
              <p:cNvPr id="31" name="图片 30">
                <a:extLst>
                  <a:ext uri="{FF2B5EF4-FFF2-40B4-BE49-F238E27FC236}">
                    <a16:creationId xmlns:a16="http://schemas.microsoft.com/office/drawing/2014/main" id="{23B98355-F43B-4F7D-B8A6-CA20DFE93B73}"/>
                  </a:ext>
                </a:extLst>
              </p:cNvPr>
              <p:cNvPicPr>
                <a:picLocks noChangeAspect="1"/>
              </p:cNvPicPr>
              <p:nvPr/>
            </p:nvPicPr>
            <p:blipFill>
              <a:blip r:embed="rId5"/>
              <a:stretch>
                <a:fillRect/>
              </a:stretch>
            </p:blipFill>
            <p:spPr>
              <a:xfrm>
                <a:off x="4800601" y="2426686"/>
                <a:ext cx="313377" cy="209596"/>
              </a:xfrm>
              <a:prstGeom prst="rect">
                <a:avLst/>
              </a:prstGeom>
            </p:spPr>
          </p:pic>
        </p:grpSp>
      </p:grpSp>
      <p:sp>
        <p:nvSpPr>
          <p:cNvPr id="34" name="矩形 33">
            <a:extLst>
              <a:ext uri="{FF2B5EF4-FFF2-40B4-BE49-F238E27FC236}">
                <a16:creationId xmlns:a16="http://schemas.microsoft.com/office/drawing/2014/main" id="{F96ADEFE-8862-43DC-98B5-C879D7D9BB28}"/>
              </a:ext>
            </a:extLst>
          </p:cNvPr>
          <p:cNvSpPr/>
          <p:nvPr/>
        </p:nvSpPr>
        <p:spPr>
          <a:xfrm>
            <a:off x="182674" y="1529430"/>
            <a:ext cx="11077802" cy="406971"/>
          </a:xfrm>
          <a:prstGeom prst="rect">
            <a:avLst/>
          </a:prstGeom>
          <a:solidFill>
            <a:srgbClr val="7030A0"/>
          </a:solidFill>
        </p:spPr>
        <p:txBody>
          <a:bodyPr wrap="square">
            <a:spAutoFit/>
          </a:bodyPr>
          <a:lstStyle/>
          <a:p>
            <a:pPr>
              <a:lnSpc>
                <a:spcPct val="125000"/>
              </a:lnSpc>
            </a:pPr>
            <a:r>
              <a:rPr lang="en-US" altLang="zh-CN" dirty="0">
                <a:latin typeface="+mn-ea"/>
              </a:rPr>
              <a:t>      </a:t>
            </a:r>
            <a:r>
              <a:rPr lang="en-US" altLang="zh-CN" sz="1600" dirty="0">
                <a:solidFill>
                  <a:schemeClr val="bg1"/>
                </a:solidFill>
                <a:latin typeface="+mn-ea"/>
              </a:rPr>
              <a:t>Spark</a:t>
            </a:r>
            <a:r>
              <a:rPr lang="zh-CN" altLang="en-US" sz="1600" dirty="0">
                <a:solidFill>
                  <a:schemeClr val="bg1"/>
                </a:solidFill>
                <a:latin typeface="+mn-ea"/>
              </a:rPr>
              <a:t>执行过程中，根据</a:t>
            </a:r>
            <a:r>
              <a:rPr lang="en-US" altLang="zh-CN" sz="1600" dirty="0">
                <a:solidFill>
                  <a:schemeClr val="bg1"/>
                </a:solidFill>
                <a:latin typeface="+mn-ea"/>
              </a:rPr>
              <a:t>DAG</a:t>
            </a:r>
            <a:r>
              <a:rPr lang="zh-CN" altLang="en-US" sz="1600" dirty="0">
                <a:solidFill>
                  <a:schemeClr val="bg1"/>
                </a:solidFill>
                <a:latin typeface="+mn-ea"/>
              </a:rPr>
              <a:t>图中的</a:t>
            </a:r>
            <a:r>
              <a:rPr lang="en-US" altLang="zh-CN" sz="1600" dirty="0">
                <a:solidFill>
                  <a:schemeClr val="bg1"/>
                </a:solidFill>
                <a:latin typeface="+mn-ea"/>
              </a:rPr>
              <a:t>RDD</a:t>
            </a:r>
            <a:r>
              <a:rPr lang="zh-CN" altLang="en-US" sz="1600" b="1" dirty="0">
                <a:solidFill>
                  <a:srgbClr val="FFFF00"/>
                </a:solidFill>
                <a:latin typeface="+mn-ea"/>
              </a:rPr>
              <a:t>宽依赖关系</a:t>
            </a:r>
            <a:r>
              <a:rPr lang="zh-CN" altLang="en-US" sz="1600" dirty="0">
                <a:solidFill>
                  <a:schemeClr val="bg1"/>
                </a:solidFill>
                <a:latin typeface="+mn-ea"/>
              </a:rPr>
              <a:t>，把作业（</a:t>
            </a:r>
            <a:r>
              <a:rPr lang="en-US" altLang="zh-CN" sz="1600" dirty="0">
                <a:solidFill>
                  <a:schemeClr val="bg1"/>
                </a:solidFill>
                <a:latin typeface="+mn-ea"/>
              </a:rPr>
              <a:t>Job</a:t>
            </a:r>
            <a:r>
              <a:rPr lang="zh-CN" altLang="en-US" sz="1600" dirty="0">
                <a:solidFill>
                  <a:schemeClr val="bg1"/>
                </a:solidFill>
                <a:latin typeface="+mn-ea"/>
              </a:rPr>
              <a:t>）分成多个阶段（</a:t>
            </a:r>
            <a:r>
              <a:rPr lang="en-US" altLang="zh-CN" sz="1600" dirty="0">
                <a:solidFill>
                  <a:schemeClr val="bg1"/>
                </a:solidFill>
                <a:latin typeface="+mn-ea"/>
              </a:rPr>
              <a:t>Stage</a:t>
            </a:r>
            <a:r>
              <a:rPr lang="zh-CN" altLang="en-US" sz="1600" dirty="0">
                <a:solidFill>
                  <a:schemeClr val="bg1"/>
                </a:solidFill>
                <a:latin typeface="+mn-ea"/>
              </a:rPr>
              <a:t>），按照阶段执行任务。</a:t>
            </a:r>
            <a:endParaRPr lang="en-US" altLang="zh-CN" sz="1600" dirty="0">
              <a:solidFill>
                <a:schemeClr val="bg1"/>
              </a:solidFill>
              <a:latin typeface="+mn-ea"/>
            </a:endParaRPr>
          </a:p>
        </p:txBody>
      </p:sp>
      <p:sp>
        <p:nvSpPr>
          <p:cNvPr id="36" name="矩形 35">
            <a:extLst>
              <a:ext uri="{FF2B5EF4-FFF2-40B4-BE49-F238E27FC236}">
                <a16:creationId xmlns:a16="http://schemas.microsoft.com/office/drawing/2014/main" id="{1EC1F783-0CA6-425F-BC51-0C3749973763}"/>
              </a:ext>
            </a:extLst>
          </p:cNvPr>
          <p:cNvSpPr/>
          <p:nvPr/>
        </p:nvSpPr>
        <p:spPr>
          <a:xfrm>
            <a:off x="4756394" y="2013165"/>
            <a:ext cx="6145945" cy="875240"/>
          </a:xfrm>
          <a:prstGeom prst="rect">
            <a:avLst/>
          </a:prstGeom>
          <a:solidFill>
            <a:schemeClr val="bg1"/>
          </a:solidFill>
        </p:spPr>
        <p:txBody>
          <a:bodyPr wrap="square">
            <a:spAutoFit/>
          </a:bodyPr>
          <a:lstStyle/>
          <a:p>
            <a:pPr>
              <a:lnSpc>
                <a:spcPct val="125000"/>
              </a:lnSpc>
            </a:pPr>
            <a:r>
              <a:rPr lang="zh-CN" altLang="en-US" sz="1400" dirty="0">
                <a:solidFill>
                  <a:schemeClr val="tx1">
                    <a:lumMod val="85000"/>
                    <a:lumOff val="15000"/>
                  </a:schemeClr>
                </a:solidFill>
                <a:latin typeface="+mn-ea"/>
              </a:rPr>
              <a:t>逻辑上，每个</a:t>
            </a:r>
            <a:r>
              <a:rPr lang="en-US" altLang="zh-CN" sz="1400" dirty="0">
                <a:solidFill>
                  <a:schemeClr val="tx1">
                    <a:lumMod val="85000"/>
                    <a:lumOff val="15000"/>
                  </a:schemeClr>
                </a:solidFill>
                <a:latin typeface="+mn-ea"/>
              </a:rPr>
              <a:t>RDD </a:t>
            </a:r>
            <a:r>
              <a:rPr lang="zh-CN" altLang="en-US" sz="1400" dirty="0">
                <a:solidFill>
                  <a:schemeClr val="tx1">
                    <a:lumMod val="85000"/>
                    <a:lumOff val="15000"/>
                  </a:schemeClr>
                </a:solidFill>
                <a:latin typeface="+mn-ea"/>
              </a:rPr>
              <a:t>操作都是一个</a:t>
            </a:r>
            <a:r>
              <a:rPr lang="en-US" altLang="zh-CN" sz="1400" dirty="0">
                <a:solidFill>
                  <a:schemeClr val="tx1">
                    <a:lumMod val="85000"/>
                    <a:lumOff val="15000"/>
                  </a:schemeClr>
                </a:solidFill>
                <a:latin typeface="+mn-ea"/>
              </a:rPr>
              <a:t>fork/join</a:t>
            </a:r>
            <a:r>
              <a:rPr lang="zh-CN" altLang="en-US" sz="1400" dirty="0">
                <a:solidFill>
                  <a:schemeClr val="tx1">
                    <a:lumMod val="85000"/>
                    <a:lumOff val="15000"/>
                  </a:schemeClr>
                </a:solidFill>
                <a:latin typeface="+mn-ea"/>
              </a:rPr>
              <a:t>（一种用于并行执行任务的框架）</a:t>
            </a:r>
            <a:endParaRPr lang="en-US" altLang="zh-CN" sz="1400" dirty="0">
              <a:solidFill>
                <a:schemeClr val="tx1">
                  <a:lumMod val="85000"/>
                  <a:lumOff val="15000"/>
                </a:schemeClr>
              </a:solidFill>
              <a:latin typeface="+mn-ea"/>
            </a:endParaRPr>
          </a:p>
          <a:p>
            <a:pPr marL="285750" indent="-285750">
              <a:lnSpc>
                <a:spcPct val="125000"/>
              </a:lnSpc>
              <a:buFont typeface="Arial" panose="020B0604020202020204" pitchFamily="34" charset="0"/>
              <a:buChar char="•"/>
            </a:pPr>
            <a:r>
              <a:rPr lang="en-US" altLang="zh-CN" sz="1400" b="1" dirty="0">
                <a:solidFill>
                  <a:srgbClr val="002060"/>
                </a:solidFill>
                <a:latin typeface="+mn-ea"/>
              </a:rPr>
              <a:t>fork</a:t>
            </a:r>
            <a:r>
              <a:rPr lang="zh-CN" altLang="en-US" sz="1400" dirty="0">
                <a:solidFill>
                  <a:schemeClr val="tx1">
                    <a:lumMod val="85000"/>
                    <a:lumOff val="15000"/>
                  </a:schemeClr>
                </a:solidFill>
                <a:latin typeface="+mn-ea"/>
              </a:rPr>
              <a:t>：计算</a:t>
            </a:r>
            <a:r>
              <a:rPr lang="en-US" altLang="zh-CN" sz="1400" dirty="0">
                <a:solidFill>
                  <a:schemeClr val="tx1">
                    <a:lumMod val="85000"/>
                    <a:lumOff val="15000"/>
                  </a:schemeClr>
                </a:solidFill>
                <a:latin typeface="+mn-ea"/>
              </a:rPr>
              <a:t>fork </a:t>
            </a:r>
            <a:r>
              <a:rPr lang="zh-CN" altLang="en-US" sz="1400" dirty="0">
                <a:solidFill>
                  <a:schemeClr val="tx1">
                    <a:lumMod val="85000"/>
                    <a:lumOff val="15000"/>
                  </a:schemeClr>
                </a:solidFill>
                <a:latin typeface="+mn-ea"/>
              </a:rPr>
              <a:t>到每个</a:t>
            </a:r>
            <a:r>
              <a:rPr lang="en-US" altLang="zh-CN" sz="1400" dirty="0">
                <a:solidFill>
                  <a:schemeClr val="tx1">
                    <a:lumMod val="85000"/>
                    <a:lumOff val="15000"/>
                  </a:schemeClr>
                </a:solidFill>
                <a:latin typeface="+mn-ea"/>
              </a:rPr>
              <a:t>RDD </a:t>
            </a:r>
            <a:r>
              <a:rPr lang="zh-CN" altLang="en-US" sz="1400" dirty="0">
                <a:solidFill>
                  <a:schemeClr val="tx1">
                    <a:lumMod val="85000"/>
                    <a:lumOff val="15000"/>
                  </a:schemeClr>
                </a:solidFill>
                <a:latin typeface="+mn-ea"/>
              </a:rPr>
              <a:t>分区，</a:t>
            </a:r>
            <a:endParaRPr lang="en-US" altLang="zh-CN" sz="1400" dirty="0">
              <a:solidFill>
                <a:schemeClr val="tx1">
                  <a:lumMod val="85000"/>
                  <a:lumOff val="15000"/>
                </a:schemeClr>
              </a:solidFill>
              <a:latin typeface="+mn-ea"/>
            </a:endParaRPr>
          </a:p>
          <a:p>
            <a:pPr marL="285750" indent="-285750">
              <a:lnSpc>
                <a:spcPct val="125000"/>
              </a:lnSpc>
              <a:buFont typeface="Arial" panose="020B0604020202020204" pitchFamily="34" charset="0"/>
              <a:buChar char="•"/>
            </a:pPr>
            <a:r>
              <a:rPr lang="en-US" altLang="zh-CN" sz="1400" b="1" dirty="0">
                <a:solidFill>
                  <a:srgbClr val="002060"/>
                </a:solidFill>
                <a:latin typeface="+mn-ea"/>
              </a:rPr>
              <a:t>join</a:t>
            </a:r>
            <a:r>
              <a:rPr lang="zh-CN" altLang="en-US" sz="1400" dirty="0">
                <a:solidFill>
                  <a:schemeClr val="tx1">
                    <a:lumMod val="85000"/>
                    <a:lumOff val="15000"/>
                  </a:schemeClr>
                </a:solidFill>
                <a:latin typeface="+mn-ea"/>
              </a:rPr>
              <a:t>：完成计算后对各个分区得到的结果进行</a:t>
            </a:r>
            <a:r>
              <a:rPr lang="en-US" altLang="zh-CN" sz="1400" dirty="0">
                <a:solidFill>
                  <a:schemeClr val="tx1">
                    <a:lumMod val="85000"/>
                    <a:lumOff val="15000"/>
                  </a:schemeClr>
                </a:solidFill>
                <a:latin typeface="+mn-ea"/>
              </a:rPr>
              <a:t>join </a:t>
            </a:r>
            <a:r>
              <a:rPr lang="zh-CN" altLang="en-US" sz="1400" dirty="0">
                <a:solidFill>
                  <a:schemeClr val="tx1">
                    <a:lumMod val="85000"/>
                    <a:lumOff val="15000"/>
                  </a:schemeClr>
                </a:solidFill>
                <a:latin typeface="+mn-ea"/>
              </a:rPr>
              <a:t>操作</a:t>
            </a:r>
            <a:endParaRPr lang="zh-CN" altLang="en-US" sz="1400" dirty="0">
              <a:solidFill>
                <a:schemeClr val="tx1">
                  <a:lumMod val="85000"/>
                  <a:lumOff val="15000"/>
                </a:schemeClr>
              </a:solidFill>
            </a:endParaRPr>
          </a:p>
        </p:txBody>
      </p:sp>
      <p:pic>
        <p:nvPicPr>
          <p:cNvPr id="40" name="Picture 3">
            <a:extLst>
              <a:ext uri="{FF2B5EF4-FFF2-40B4-BE49-F238E27FC236}">
                <a16:creationId xmlns:a16="http://schemas.microsoft.com/office/drawing/2014/main" id="{B559B8F6-5EB8-46C7-8095-BD32D00686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4756" y="2924139"/>
            <a:ext cx="4462329" cy="3822616"/>
          </a:xfrm>
          <a:prstGeom prst="rect">
            <a:avLst/>
          </a:prstGeom>
          <a:solidFill>
            <a:schemeClr val="bg1"/>
          </a:solidFill>
          <a:ln>
            <a:noFill/>
          </a:ln>
        </p:spPr>
      </p:pic>
      <p:sp>
        <p:nvSpPr>
          <p:cNvPr id="41" name="文本框 40">
            <a:extLst>
              <a:ext uri="{FF2B5EF4-FFF2-40B4-BE49-F238E27FC236}">
                <a16:creationId xmlns:a16="http://schemas.microsoft.com/office/drawing/2014/main" id="{EA9EB7AD-14CC-40C8-A6D6-B9DE3376E5C3}"/>
              </a:ext>
            </a:extLst>
          </p:cNvPr>
          <p:cNvSpPr txBox="1"/>
          <p:nvPr/>
        </p:nvSpPr>
        <p:spPr>
          <a:xfrm>
            <a:off x="9187085" y="3414953"/>
            <a:ext cx="2789015" cy="523220"/>
          </a:xfrm>
          <a:prstGeom prst="rect">
            <a:avLst/>
          </a:prstGeom>
          <a:noFill/>
        </p:spPr>
        <p:txBody>
          <a:bodyPr wrap="square" rtlCol="0">
            <a:spAutoFit/>
          </a:bodyPr>
          <a:lstStyle/>
          <a:p>
            <a:r>
              <a:rPr lang="zh-CN" altLang="en-US" sz="1400" b="1" dirty="0">
                <a:latin typeface="+mn-ea"/>
              </a:rPr>
              <a:t>无人员变动，在上海无需等待，</a:t>
            </a:r>
            <a:r>
              <a:rPr lang="zh-CN" altLang="en-US" sz="1400" b="1" dirty="0">
                <a:solidFill>
                  <a:srgbClr val="FF0000"/>
                </a:solidFill>
                <a:latin typeface="+mn-ea"/>
              </a:rPr>
              <a:t>总耗时</a:t>
            </a:r>
            <a:r>
              <a:rPr lang="en-US" altLang="zh-CN" sz="1400" b="1" dirty="0">
                <a:solidFill>
                  <a:srgbClr val="FF0000"/>
                </a:solidFill>
                <a:latin typeface="+mn-ea"/>
              </a:rPr>
              <a:t>5</a:t>
            </a:r>
            <a:r>
              <a:rPr lang="zh-CN" altLang="en-US" sz="1400" b="1" dirty="0">
                <a:solidFill>
                  <a:srgbClr val="FF0000"/>
                </a:solidFill>
                <a:latin typeface="+mn-ea"/>
              </a:rPr>
              <a:t>小时</a:t>
            </a:r>
          </a:p>
        </p:txBody>
      </p:sp>
      <p:sp>
        <p:nvSpPr>
          <p:cNvPr id="42" name="文本框 41">
            <a:extLst>
              <a:ext uri="{FF2B5EF4-FFF2-40B4-BE49-F238E27FC236}">
                <a16:creationId xmlns:a16="http://schemas.microsoft.com/office/drawing/2014/main" id="{0004DC86-A826-470D-B7C2-C2B56DA6D519}"/>
              </a:ext>
            </a:extLst>
          </p:cNvPr>
          <p:cNvSpPr txBox="1"/>
          <p:nvPr/>
        </p:nvSpPr>
        <p:spPr>
          <a:xfrm>
            <a:off x="9187085" y="5428919"/>
            <a:ext cx="2611215" cy="523220"/>
          </a:xfrm>
          <a:prstGeom prst="rect">
            <a:avLst/>
          </a:prstGeom>
          <a:noFill/>
        </p:spPr>
        <p:txBody>
          <a:bodyPr wrap="square" rtlCol="0">
            <a:spAutoFit/>
          </a:bodyPr>
          <a:lstStyle/>
          <a:p>
            <a:r>
              <a:rPr lang="zh-CN" altLang="en-US" sz="1400" b="1" dirty="0">
                <a:latin typeface="+mn-ea"/>
              </a:rPr>
              <a:t>有人员变动，在上海需等待，</a:t>
            </a:r>
            <a:r>
              <a:rPr lang="zh-CN" altLang="en-US" sz="1400" b="1" dirty="0">
                <a:solidFill>
                  <a:srgbClr val="FF0000"/>
                </a:solidFill>
                <a:latin typeface="+mn-ea"/>
              </a:rPr>
              <a:t>总耗时</a:t>
            </a:r>
            <a:r>
              <a:rPr lang="en-US" altLang="zh-CN" sz="1400" b="1" dirty="0">
                <a:solidFill>
                  <a:srgbClr val="FF0000"/>
                </a:solidFill>
                <a:latin typeface="+mn-ea"/>
              </a:rPr>
              <a:t>6</a:t>
            </a:r>
            <a:r>
              <a:rPr lang="zh-CN" altLang="en-US" sz="1400" b="1" dirty="0">
                <a:solidFill>
                  <a:srgbClr val="FF0000"/>
                </a:solidFill>
                <a:latin typeface="+mn-ea"/>
              </a:rPr>
              <a:t>小时</a:t>
            </a:r>
          </a:p>
        </p:txBody>
      </p:sp>
      <p:sp>
        <p:nvSpPr>
          <p:cNvPr id="38" name="矩形 37">
            <a:extLst>
              <a:ext uri="{FF2B5EF4-FFF2-40B4-BE49-F238E27FC236}">
                <a16:creationId xmlns:a16="http://schemas.microsoft.com/office/drawing/2014/main" id="{77AF96C8-843E-4A1F-9D28-525943520E39}"/>
              </a:ext>
            </a:extLst>
          </p:cNvPr>
          <p:cNvSpPr/>
          <p:nvPr/>
        </p:nvSpPr>
        <p:spPr>
          <a:xfrm>
            <a:off x="5548729" y="3952439"/>
            <a:ext cx="4561277" cy="973472"/>
          </a:xfrm>
          <a:prstGeom prst="rect">
            <a:avLst/>
          </a:prstGeom>
          <a:solidFill>
            <a:schemeClr val="bg1"/>
          </a:solidFill>
          <a:ln w="38100" cap="rnd">
            <a:solidFill>
              <a:srgbClr val="FF0000"/>
            </a:solidFill>
          </a:ln>
          <a:effectLst>
            <a:softEdge rad="25400"/>
          </a:effectLst>
        </p:spPr>
        <p:txBody>
          <a:bodyPr wrap="square">
            <a:spAutoFit/>
          </a:bodyPr>
          <a:lstStyle/>
          <a:p>
            <a:pPr>
              <a:lnSpc>
                <a:spcPct val="125000"/>
              </a:lnSpc>
            </a:pPr>
            <a:r>
              <a:rPr lang="zh-CN" altLang="en-US" sz="2400" b="1" dirty="0">
                <a:latin typeface="+mn-ea"/>
              </a:rPr>
              <a:t>窄依赖可以实现“流水线”优化</a:t>
            </a:r>
            <a:endParaRPr lang="en-US" altLang="zh-CN" sz="2400" b="1" dirty="0">
              <a:latin typeface="+mn-ea"/>
            </a:endParaRPr>
          </a:p>
          <a:p>
            <a:pPr>
              <a:lnSpc>
                <a:spcPct val="125000"/>
              </a:lnSpc>
            </a:pPr>
            <a:r>
              <a:rPr lang="zh-CN" altLang="en-US" sz="2400" b="1" dirty="0">
                <a:latin typeface="+mn-ea"/>
              </a:rPr>
              <a:t>宽依赖无法实现“流水线”优化</a:t>
            </a:r>
          </a:p>
        </p:txBody>
      </p:sp>
    </p:spTree>
    <p:extLst>
      <p:ext uri="{BB962C8B-B14F-4D97-AF65-F5344CB8AC3E}">
        <p14:creationId xmlns:p14="http://schemas.microsoft.com/office/powerpoint/2010/main" val="21112151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fade">
                                      <p:cBhvr>
                                        <p:cTn id="12" dur="500"/>
                                        <p:tgtEl>
                                          <p:spTgt spid="3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5"/>
                                        </p:tgtEl>
                                        <p:attrNameLst>
                                          <p:attrName>style.visibility</p:attrName>
                                        </p:attrNameLst>
                                      </p:cBhvr>
                                      <p:to>
                                        <p:strVal val="visible"/>
                                      </p:to>
                                    </p:set>
                                    <p:animEffect transition="in" filter="fade">
                                      <p:cBhvr>
                                        <p:cTn id="17" dur="500"/>
                                        <p:tgtEl>
                                          <p:spTgt spid="3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6"/>
                                        </p:tgtEl>
                                        <p:attrNameLst>
                                          <p:attrName>style.visibility</p:attrName>
                                        </p:attrNameLst>
                                      </p:cBhvr>
                                      <p:to>
                                        <p:strVal val="visible"/>
                                      </p:to>
                                    </p:set>
                                    <p:animEffect transition="in" filter="fade">
                                      <p:cBhvr>
                                        <p:cTn id="30" dur="500"/>
                                        <p:tgtEl>
                                          <p:spTgt spid="3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0"/>
                                        </p:tgtEl>
                                        <p:attrNameLst>
                                          <p:attrName>style.visibility</p:attrName>
                                        </p:attrNameLst>
                                      </p:cBhvr>
                                      <p:to>
                                        <p:strVal val="visible"/>
                                      </p:to>
                                    </p:set>
                                    <p:animEffect transition="in" filter="fade">
                                      <p:cBhvr>
                                        <p:cTn id="35" dur="500"/>
                                        <p:tgtEl>
                                          <p:spTgt spid="40"/>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41"/>
                                        </p:tgtEl>
                                        <p:attrNameLst>
                                          <p:attrName>style.visibility</p:attrName>
                                        </p:attrNameLst>
                                      </p:cBhvr>
                                      <p:to>
                                        <p:strVal val="visible"/>
                                      </p:to>
                                    </p:set>
                                    <p:animEffect transition="in" filter="fade">
                                      <p:cBhvr>
                                        <p:cTn id="40" dur="500"/>
                                        <p:tgtEl>
                                          <p:spTgt spid="41"/>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grpId="0"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38"/>
                                        </p:tgtEl>
                                        <p:attrNameLst>
                                          <p:attrName>style.visibility</p:attrName>
                                        </p:attrNameLst>
                                      </p:cBhvr>
                                      <p:to>
                                        <p:strVal val="visible"/>
                                      </p:to>
                                    </p:set>
                                    <p:animEffect transition="in" filter="fade">
                                      <p:cBhvr>
                                        <p:cTn id="50"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4" grpId="0" animBg="1"/>
      <p:bldP spid="9" grpId="0" animBg="1"/>
      <p:bldP spid="34" grpId="0" animBg="1"/>
      <p:bldP spid="36" grpId="0" animBg="1"/>
      <p:bldP spid="41" grpId="0"/>
      <p:bldP spid="42" grpId="0"/>
      <p:bldP spid="3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440733" cy="307777"/>
          </a:xfrm>
          <a:prstGeom prst="rect">
            <a:avLst/>
          </a:prstGeom>
        </p:spPr>
        <p:txBody>
          <a:bodyPr wrap="none">
            <a:spAutoFit/>
          </a:bodyPr>
          <a:lstStyle/>
          <a:p>
            <a:r>
              <a:rPr lang="en-US" altLang="zh-CN" sz="1400" b="1" dirty="0"/>
              <a:t>PART TWO Job Scheduling</a:t>
            </a:r>
            <a:endParaRPr lang="zh-CN" altLang="en-US" sz="1400" b="1" dirty="0"/>
          </a:p>
        </p:txBody>
      </p:sp>
      <p:sp>
        <p:nvSpPr>
          <p:cNvPr id="3" name="椭圆 2"/>
          <p:cNvSpPr/>
          <p:nvPr/>
        </p:nvSpPr>
        <p:spPr>
          <a:xfrm>
            <a:off x="2440733" y="115986"/>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4" name="矩形 13">
            <a:extLst>
              <a:ext uri="{FF2B5EF4-FFF2-40B4-BE49-F238E27FC236}">
                <a16:creationId xmlns:a16="http://schemas.microsoft.com/office/drawing/2014/main" id="{639A4D09-6123-4F0B-B1CC-260DED7323AA}"/>
              </a:ext>
            </a:extLst>
          </p:cNvPr>
          <p:cNvSpPr/>
          <p:nvPr/>
        </p:nvSpPr>
        <p:spPr>
          <a:xfrm>
            <a:off x="5125125" y="115986"/>
            <a:ext cx="1941750" cy="441916"/>
          </a:xfrm>
          <a:prstGeom prst="rect">
            <a:avLst/>
          </a:prstGeom>
        </p:spPr>
        <p:txBody>
          <a:bodyPr wrap="none">
            <a:spAutoFit/>
          </a:bodyPr>
          <a:lstStyle/>
          <a:p>
            <a:pPr>
              <a:lnSpc>
                <a:spcPct val="125000"/>
              </a:lnSpc>
            </a:pPr>
            <a:r>
              <a:rPr lang="en-US" altLang="zh-CN" sz="2000" b="1" dirty="0">
                <a:latin typeface="+mn-ea"/>
              </a:rPr>
              <a:t>Spark</a:t>
            </a:r>
            <a:r>
              <a:rPr lang="zh-CN" altLang="en-US" sz="2000" b="1" dirty="0">
                <a:latin typeface="+mn-ea"/>
              </a:rPr>
              <a:t>执行过程</a:t>
            </a:r>
            <a:endParaRPr lang="en-US" altLang="zh-CN" sz="2000" b="1" dirty="0">
              <a:latin typeface="+mn-ea"/>
            </a:endParaRPr>
          </a:p>
        </p:txBody>
      </p:sp>
      <p:pic>
        <p:nvPicPr>
          <p:cNvPr id="6" name="图片 5">
            <a:extLst>
              <a:ext uri="{FF2B5EF4-FFF2-40B4-BE49-F238E27FC236}">
                <a16:creationId xmlns:a16="http://schemas.microsoft.com/office/drawing/2014/main" id="{A9DCF467-4572-4855-8AC7-9668788AD863}"/>
              </a:ext>
            </a:extLst>
          </p:cNvPr>
          <p:cNvPicPr>
            <a:picLocks noChangeAspect="1"/>
          </p:cNvPicPr>
          <p:nvPr/>
        </p:nvPicPr>
        <p:blipFill>
          <a:blip r:embed="rId3"/>
          <a:stretch>
            <a:fillRect/>
          </a:stretch>
        </p:blipFill>
        <p:spPr>
          <a:xfrm>
            <a:off x="52046" y="715356"/>
            <a:ext cx="11209666" cy="5888644"/>
          </a:xfrm>
          <a:prstGeom prst="rect">
            <a:avLst/>
          </a:prstGeom>
        </p:spPr>
      </p:pic>
    </p:spTree>
    <p:extLst>
      <p:ext uri="{BB962C8B-B14F-4D97-AF65-F5344CB8AC3E}">
        <p14:creationId xmlns:p14="http://schemas.microsoft.com/office/powerpoint/2010/main" val="369612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128147" cy="307777"/>
          </a:xfrm>
          <a:prstGeom prst="rect">
            <a:avLst/>
          </a:prstGeom>
        </p:spPr>
        <p:txBody>
          <a:bodyPr wrap="none">
            <a:spAutoFit/>
          </a:bodyPr>
          <a:lstStyle/>
          <a:p>
            <a:r>
              <a:rPr lang="en-US" altLang="zh-CN" sz="1400" b="1" dirty="0"/>
              <a:t>PART TWO RDD</a:t>
            </a:r>
            <a:r>
              <a:rPr lang="zh-CN" altLang="en-US" sz="1400" b="1" dirty="0"/>
              <a:t>的优势</a:t>
            </a:r>
            <a:r>
              <a:rPr lang="en-US" altLang="zh-CN" sz="1400" b="1" dirty="0"/>
              <a:t> </a:t>
            </a:r>
            <a:endParaRPr lang="zh-CN" altLang="en-US" sz="1400" b="1" dirty="0"/>
          </a:p>
        </p:txBody>
      </p:sp>
      <p:sp>
        <p:nvSpPr>
          <p:cNvPr id="3" name="椭圆 2"/>
          <p:cNvSpPr/>
          <p:nvPr/>
        </p:nvSpPr>
        <p:spPr>
          <a:xfrm>
            <a:off x="2062688"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8" name="矩形 7">
            <a:extLst>
              <a:ext uri="{FF2B5EF4-FFF2-40B4-BE49-F238E27FC236}">
                <a16:creationId xmlns:a16="http://schemas.microsoft.com/office/drawing/2014/main" id="{6CC790F1-DBBD-49EC-BA12-322CAFA516ED}"/>
              </a:ext>
            </a:extLst>
          </p:cNvPr>
          <p:cNvSpPr/>
          <p:nvPr/>
        </p:nvSpPr>
        <p:spPr>
          <a:xfrm>
            <a:off x="3401993" y="271081"/>
            <a:ext cx="5388013" cy="441916"/>
          </a:xfrm>
          <a:prstGeom prst="rect">
            <a:avLst/>
          </a:prstGeom>
        </p:spPr>
        <p:txBody>
          <a:bodyPr wrap="none">
            <a:spAutoFit/>
          </a:bodyPr>
          <a:lstStyle/>
          <a:p>
            <a:pPr>
              <a:lnSpc>
                <a:spcPct val="125000"/>
              </a:lnSpc>
            </a:pPr>
            <a:r>
              <a:rPr lang="zh-CN" altLang="en-US" sz="2000" b="1" dirty="0">
                <a:latin typeface="+mn-ea"/>
              </a:rPr>
              <a:t>拓展：与传统分布式内存相比</a:t>
            </a:r>
            <a:r>
              <a:rPr lang="en-US" altLang="zh-CN" sz="2000" b="1" dirty="0">
                <a:latin typeface="+mn-ea"/>
              </a:rPr>
              <a:t>RDD</a:t>
            </a:r>
            <a:r>
              <a:rPr lang="zh-CN" altLang="en-US" sz="2000" b="1" dirty="0">
                <a:latin typeface="+mn-ea"/>
              </a:rPr>
              <a:t>的优势所在</a:t>
            </a:r>
            <a:endParaRPr lang="en-US" altLang="zh-CN" sz="2000" b="1" dirty="0">
              <a:latin typeface="+mn-ea"/>
            </a:endParaRPr>
          </a:p>
        </p:txBody>
      </p:sp>
      <p:pic>
        <p:nvPicPr>
          <p:cNvPr id="5" name="图片 4">
            <a:extLst>
              <a:ext uri="{FF2B5EF4-FFF2-40B4-BE49-F238E27FC236}">
                <a16:creationId xmlns:a16="http://schemas.microsoft.com/office/drawing/2014/main" id="{62B42441-302E-431E-9C42-CA5AC26C0A5C}"/>
              </a:ext>
            </a:extLst>
          </p:cNvPr>
          <p:cNvPicPr>
            <a:picLocks noChangeAspect="1"/>
          </p:cNvPicPr>
          <p:nvPr/>
        </p:nvPicPr>
        <p:blipFill>
          <a:blip r:embed="rId2"/>
          <a:stretch>
            <a:fillRect/>
          </a:stretch>
        </p:blipFill>
        <p:spPr>
          <a:xfrm>
            <a:off x="209543" y="3182714"/>
            <a:ext cx="2959550" cy="1690293"/>
          </a:xfrm>
          <a:prstGeom prst="rect">
            <a:avLst/>
          </a:prstGeom>
        </p:spPr>
      </p:pic>
      <p:pic>
        <p:nvPicPr>
          <p:cNvPr id="7" name="图片 6">
            <a:extLst>
              <a:ext uri="{FF2B5EF4-FFF2-40B4-BE49-F238E27FC236}">
                <a16:creationId xmlns:a16="http://schemas.microsoft.com/office/drawing/2014/main" id="{CBBDD733-BBE7-4AB0-97BD-DA0DE1E7498C}"/>
              </a:ext>
            </a:extLst>
          </p:cNvPr>
          <p:cNvPicPr>
            <a:picLocks noChangeAspect="1"/>
          </p:cNvPicPr>
          <p:nvPr/>
        </p:nvPicPr>
        <p:blipFill>
          <a:blip r:embed="rId3"/>
          <a:stretch>
            <a:fillRect/>
          </a:stretch>
        </p:blipFill>
        <p:spPr>
          <a:xfrm>
            <a:off x="176898" y="1410879"/>
            <a:ext cx="2959550" cy="1485864"/>
          </a:xfrm>
          <a:prstGeom prst="rect">
            <a:avLst/>
          </a:prstGeom>
        </p:spPr>
      </p:pic>
      <p:sp>
        <p:nvSpPr>
          <p:cNvPr id="10" name="文本框 9">
            <a:extLst>
              <a:ext uri="{FF2B5EF4-FFF2-40B4-BE49-F238E27FC236}">
                <a16:creationId xmlns:a16="http://schemas.microsoft.com/office/drawing/2014/main" id="{DFAB7C9D-E490-437C-8C45-0B03029D15A9}"/>
              </a:ext>
            </a:extLst>
          </p:cNvPr>
          <p:cNvSpPr txBox="1"/>
          <p:nvPr/>
        </p:nvSpPr>
        <p:spPr>
          <a:xfrm>
            <a:off x="2097541" y="1011631"/>
            <a:ext cx="2077813" cy="261610"/>
          </a:xfrm>
          <a:prstGeom prst="rect">
            <a:avLst/>
          </a:prstGeom>
          <a:solidFill>
            <a:schemeClr val="bg1"/>
          </a:solidFill>
        </p:spPr>
        <p:txBody>
          <a:bodyPr wrap="none" rtlCol="0">
            <a:spAutoFit/>
          </a:bodyPr>
          <a:lstStyle/>
          <a:p>
            <a:r>
              <a:rPr lang="zh-CN" altLang="en-US" sz="1100" b="1" dirty="0">
                <a:latin typeface="+mn-ea"/>
              </a:rPr>
              <a:t>两种比较简单的</a:t>
            </a:r>
            <a:r>
              <a:rPr lang="en-US" altLang="zh-CN" sz="1100" b="1" dirty="0">
                <a:latin typeface="+mn-ea"/>
              </a:rPr>
              <a:t>DSM</a:t>
            </a:r>
            <a:r>
              <a:rPr lang="zh-CN" altLang="en-US" sz="1100" b="1" dirty="0">
                <a:latin typeface="+mn-ea"/>
              </a:rPr>
              <a:t>实现方式</a:t>
            </a:r>
          </a:p>
        </p:txBody>
      </p:sp>
      <p:sp>
        <p:nvSpPr>
          <p:cNvPr id="11" name="文本框 10">
            <a:extLst>
              <a:ext uri="{FF2B5EF4-FFF2-40B4-BE49-F238E27FC236}">
                <a16:creationId xmlns:a16="http://schemas.microsoft.com/office/drawing/2014/main" id="{A4303D2B-D69D-4A1B-8370-CB9FEAF5E6D3}"/>
              </a:ext>
            </a:extLst>
          </p:cNvPr>
          <p:cNvSpPr txBox="1"/>
          <p:nvPr/>
        </p:nvSpPr>
        <p:spPr>
          <a:xfrm>
            <a:off x="3254928" y="1554234"/>
            <a:ext cx="2526483" cy="994247"/>
          </a:xfrm>
          <a:prstGeom prst="rect">
            <a:avLst/>
          </a:prstGeom>
          <a:solidFill>
            <a:schemeClr val="bg1"/>
          </a:solidFill>
        </p:spPr>
        <p:txBody>
          <a:bodyPr wrap="square" rtlCol="0">
            <a:spAutoFit/>
          </a:bodyPr>
          <a:lstStyle/>
          <a:p>
            <a:pPr marL="171450" indent="-171450">
              <a:lnSpc>
                <a:spcPct val="125000"/>
              </a:lnSpc>
              <a:buFont typeface="Arial" panose="020B0604020202020204" pitchFamily="34" charset="0"/>
              <a:buChar char="•"/>
            </a:pPr>
            <a:r>
              <a:rPr lang="zh-CN" altLang="en-US" sz="1200" dirty="0"/>
              <a:t>将不同物理机的内存虚拟成一个共享内存，对外只提供集成内存的接口，对开发者隐藏内部资源调度细节</a:t>
            </a:r>
          </a:p>
        </p:txBody>
      </p:sp>
      <p:sp>
        <p:nvSpPr>
          <p:cNvPr id="12" name="文本框 11">
            <a:extLst>
              <a:ext uri="{FF2B5EF4-FFF2-40B4-BE49-F238E27FC236}">
                <a16:creationId xmlns:a16="http://schemas.microsoft.com/office/drawing/2014/main" id="{6166CAF4-82E8-40BF-98D6-28A0DFD6183B}"/>
              </a:ext>
            </a:extLst>
          </p:cNvPr>
          <p:cNvSpPr txBox="1"/>
          <p:nvPr/>
        </p:nvSpPr>
        <p:spPr>
          <a:xfrm>
            <a:off x="3254928" y="3304615"/>
            <a:ext cx="2526483" cy="994247"/>
          </a:xfrm>
          <a:prstGeom prst="rect">
            <a:avLst/>
          </a:prstGeom>
          <a:solidFill>
            <a:schemeClr val="bg1"/>
          </a:solidFill>
        </p:spPr>
        <p:txBody>
          <a:bodyPr wrap="square" rtlCol="0">
            <a:spAutoFit/>
          </a:bodyPr>
          <a:lstStyle/>
          <a:p>
            <a:pPr marL="171450" indent="-171450">
              <a:lnSpc>
                <a:spcPct val="125000"/>
              </a:lnSpc>
              <a:buFont typeface="Arial" panose="020B0604020202020204" pitchFamily="34" charset="0"/>
              <a:buChar char="•"/>
            </a:pPr>
            <a:r>
              <a:rPr lang="zh-CN" altLang="en-US" sz="1200" dirty="0"/>
              <a:t>通过集群网络将多台机器互联，读操作通过读取本地内存实现，写操作的结果通过网络更新到其他机器的内存中</a:t>
            </a:r>
          </a:p>
        </p:txBody>
      </p:sp>
      <p:sp>
        <p:nvSpPr>
          <p:cNvPr id="20" name="文本框 19">
            <a:extLst>
              <a:ext uri="{FF2B5EF4-FFF2-40B4-BE49-F238E27FC236}">
                <a16:creationId xmlns:a16="http://schemas.microsoft.com/office/drawing/2014/main" id="{EA6FAF44-2B9D-4897-853E-946C2DB05A8A}"/>
              </a:ext>
            </a:extLst>
          </p:cNvPr>
          <p:cNvSpPr txBox="1"/>
          <p:nvPr/>
        </p:nvSpPr>
        <p:spPr>
          <a:xfrm>
            <a:off x="9068385" y="1130957"/>
            <a:ext cx="3005708" cy="2151423"/>
          </a:xfrm>
          <a:prstGeom prst="rect">
            <a:avLst/>
          </a:prstGeom>
          <a:solidFill>
            <a:schemeClr val="bg1"/>
          </a:solidFill>
        </p:spPr>
        <p:txBody>
          <a:bodyPr wrap="square" rtlCol="0">
            <a:spAutoFit/>
          </a:bodyPr>
          <a:lstStyle/>
          <a:p>
            <a:pPr marL="285750" indent="-285750">
              <a:lnSpc>
                <a:spcPct val="125000"/>
              </a:lnSpc>
              <a:buFont typeface="Wingdings" panose="05000000000000000000" pitchFamily="2" charset="2"/>
              <a:buChar char="u"/>
            </a:pPr>
            <a:r>
              <a:rPr lang="en-US" altLang="zh-CN" sz="1200" b="1" dirty="0">
                <a:solidFill>
                  <a:srgbClr val="FF0000"/>
                </a:solidFill>
                <a:latin typeface="+mn-ea"/>
              </a:rPr>
              <a:t>RDD</a:t>
            </a:r>
            <a:r>
              <a:rPr lang="zh-CN" altLang="en-US" sz="1200" b="1" dirty="0">
                <a:solidFill>
                  <a:srgbClr val="FF0000"/>
                </a:solidFill>
                <a:latin typeface="+mn-ea"/>
              </a:rPr>
              <a:t>仅适用于批量写入的程序，且更好的支持分区容错</a:t>
            </a:r>
            <a:r>
              <a:rPr lang="zh-CN" altLang="en-US" sz="1200" b="1" dirty="0">
                <a:latin typeface="+mn-ea"/>
              </a:rPr>
              <a:t>：</a:t>
            </a:r>
            <a:endParaRPr lang="en-US" altLang="zh-CN" sz="1200" b="1" dirty="0">
              <a:latin typeface="+mn-ea"/>
            </a:endParaRPr>
          </a:p>
          <a:p>
            <a:pPr marL="285750" indent="-285750">
              <a:lnSpc>
                <a:spcPct val="125000"/>
              </a:lnSpc>
              <a:buFont typeface="Arial" panose="020B0604020202020204" pitchFamily="34" charset="0"/>
              <a:buChar char="•"/>
            </a:pPr>
            <a:r>
              <a:rPr lang="en-US" altLang="zh-CN" sz="1050" dirty="0">
                <a:latin typeface="+mn-ea"/>
              </a:rPr>
              <a:t>DSM</a:t>
            </a:r>
            <a:r>
              <a:rPr lang="zh-CN" altLang="en-US" sz="1050" dirty="0">
                <a:latin typeface="+mn-ea"/>
              </a:rPr>
              <a:t>能够对任意位置进行读写，而</a:t>
            </a:r>
            <a:r>
              <a:rPr lang="en-US" altLang="zh-CN" sz="1050" dirty="0">
                <a:latin typeface="+mn-ea"/>
              </a:rPr>
              <a:t>RDD</a:t>
            </a:r>
            <a:r>
              <a:rPr lang="zh-CN" altLang="en-US" sz="1050" dirty="0">
                <a:latin typeface="+mn-ea"/>
              </a:rPr>
              <a:t>只支持粗放式写入和构建，记录操作过程易于重构</a:t>
            </a:r>
            <a:r>
              <a:rPr lang="en-US" altLang="zh-CN" sz="1050" dirty="0">
                <a:latin typeface="+mn-ea"/>
              </a:rPr>
              <a:t>RDD</a:t>
            </a:r>
            <a:r>
              <a:rPr lang="zh-CN" altLang="en-US" sz="1050" dirty="0">
                <a:latin typeface="+mn-ea"/>
              </a:rPr>
              <a:t>；</a:t>
            </a:r>
            <a:endParaRPr lang="en-US" altLang="zh-CN" sz="1050" dirty="0">
              <a:latin typeface="+mn-ea"/>
            </a:endParaRPr>
          </a:p>
          <a:p>
            <a:pPr marL="285750" indent="-285750">
              <a:lnSpc>
                <a:spcPct val="125000"/>
              </a:lnSpc>
              <a:buFont typeface="Arial" panose="020B0604020202020204" pitchFamily="34" charset="0"/>
              <a:buChar char="•"/>
            </a:pPr>
            <a:r>
              <a:rPr lang="en-US" altLang="zh-CN" sz="1050" dirty="0">
                <a:latin typeface="+mn-ea"/>
              </a:rPr>
              <a:t>lineage</a:t>
            </a:r>
            <a:r>
              <a:rPr lang="zh-CN" altLang="en-US" sz="1050" dirty="0">
                <a:latin typeface="+mn-ea"/>
              </a:rPr>
              <a:t>过长时，当 </a:t>
            </a:r>
            <a:r>
              <a:rPr lang="en-US" altLang="zh-CN" sz="1050" dirty="0">
                <a:latin typeface="+mn-ea"/>
              </a:rPr>
              <a:t>RDD </a:t>
            </a:r>
            <a:r>
              <a:rPr lang="zh-CN" altLang="en-US" sz="1050" dirty="0">
                <a:latin typeface="+mn-ea"/>
              </a:rPr>
              <a:t>有一次失效（丢失或者故障）时，重新计算会耗时很多，可以利用</a:t>
            </a:r>
            <a:r>
              <a:rPr lang="en-US" altLang="zh-CN" sz="1050" dirty="0">
                <a:latin typeface="+mn-ea"/>
              </a:rPr>
              <a:t>persist</a:t>
            </a:r>
            <a:r>
              <a:rPr lang="zh-CN" altLang="en-US" sz="1050" dirty="0">
                <a:latin typeface="+mn-ea"/>
              </a:rPr>
              <a:t>函数将</a:t>
            </a:r>
            <a:r>
              <a:rPr lang="en-US" altLang="zh-CN" sz="1050" dirty="0">
                <a:latin typeface="+mn-ea"/>
              </a:rPr>
              <a:t>RDD</a:t>
            </a:r>
            <a:r>
              <a:rPr lang="zh-CN" altLang="en-US" sz="1050" dirty="0">
                <a:latin typeface="+mn-ea"/>
              </a:rPr>
              <a:t>保存或另存副本</a:t>
            </a:r>
            <a:endParaRPr lang="en-US" altLang="zh-CN" sz="1050" dirty="0">
              <a:latin typeface="+mn-ea"/>
            </a:endParaRPr>
          </a:p>
          <a:p>
            <a:pPr marL="285750" indent="-285750">
              <a:lnSpc>
                <a:spcPct val="125000"/>
              </a:lnSpc>
              <a:buFont typeface="Arial" panose="020B0604020202020204" pitchFamily="34" charset="0"/>
              <a:buChar char="•"/>
            </a:pPr>
            <a:r>
              <a:rPr lang="zh-CN" altLang="en-US" sz="1050" dirty="0">
                <a:latin typeface="+mn-ea"/>
              </a:rPr>
              <a:t>需要重新计算</a:t>
            </a:r>
            <a:r>
              <a:rPr lang="en-US" altLang="zh-CN" sz="1050" dirty="0">
                <a:latin typeface="+mn-ea"/>
              </a:rPr>
              <a:t>RDD</a:t>
            </a:r>
            <a:r>
              <a:rPr lang="zh-CN" altLang="en-US" sz="1050" dirty="0">
                <a:latin typeface="+mn-ea"/>
              </a:rPr>
              <a:t>时，可以在不同节点上并行重新计算，不必回滚整个程序</a:t>
            </a:r>
            <a:endParaRPr lang="en-US" altLang="zh-CN" sz="1050" dirty="0">
              <a:latin typeface="+mn-ea"/>
            </a:endParaRPr>
          </a:p>
        </p:txBody>
      </p:sp>
      <p:sp>
        <p:nvSpPr>
          <p:cNvPr id="22" name="矩形 21">
            <a:extLst>
              <a:ext uri="{FF2B5EF4-FFF2-40B4-BE49-F238E27FC236}">
                <a16:creationId xmlns:a16="http://schemas.microsoft.com/office/drawing/2014/main" id="{1AE1F982-D4D9-4EA4-90CB-EBDADBA2D6FD}"/>
              </a:ext>
            </a:extLst>
          </p:cNvPr>
          <p:cNvSpPr/>
          <p:nvPr/>
        </p:nvSpPr>
        <p:spPr>
          <a:xfrm>
            <a:off x="9261492" y="4375884"/>
            <a:ext cx="2812601" cy="646331"/>
          </a:xfrm>
          <a:prstGeom prst="rect">
            <a:avLst/>
          </a:prstGeom>
        </p:spPr>
        <p:txBody>
          <a:bodyPr wrap="square">
            <a:spAutoFit/>
          </a:bodyPr>
          <a:lstStyle/>
          <a:p>
            <a:pPr marL="285750" indent="-285750">
              <a:buFont typeface="Wingdings" panose="05000000000000000000" pitchFamily="2" charset="2"/>
              <a:buChar char="u"/>
            </a:pPr>
            <a:r>
              <a:rPr lang="zh-CN" altLang="en-US" sz="1200" b="1" dirty="0">
                <a:solidFill>
                  <a:srgbClr val="FF0000"/>
                </a:solidFill>
                <a:latin typeface="+mn-ea"/>
              </a:rPr>
              <a:t>基于数据存储分发任务：</a:t>
            </a:r>
            <a:r>
              <a:rPr lang="zh-CN" altLang="en-US" sz="1200" dirty="0">
                <a:latin typeface="+mn-ea"/>
              </a:rPr>
              <a:t>在大量写入的操作中，比如生成</a:t>
            </a:r>
            <a:r>
              <a:rPr lang="en-US" altLang="zh-CN" sz="1200" dirty="0">
                <a:latin typeface="+mn-ea"/>
              </a:rPr>
              <a:t>RDD</a:t>
            </a:r>
            <a:r>
              <a:rPr lang="zh-CN" altLang="en-US" sz="1200" dirty="0">
                <a:latin typeface="+mn-ea"/>
              </a:rPr>
              <a:t>，会选择离数据最近的节点开始任务</a:t>
            </a:r>
            <a:endParaRPr lang="en-US" altLang="zh-CN" sz="1200" dirty="0">
              <a:latin typeface="+mn-ea"/>
            </a:endParaRPr>
          </a:p>
        </p:txBody>
      </p:sp>
      <p:sp>
        <p:nvSpPr>
          <p:cNvPr id="23" name="矩形 22">
            <a:extLst>
              <a:ext uri="{FF2B5EF4-FFF2-40B4-BE49-F238E27FC236}">
                <a16:creationId xmlns:a16="http://schemas.microsoft.com/office/drawing/2014/main" id="{2F22B5CC-F044-4267-BFA5-2386739E7366}"/>
              </a:ext>
            </a:extLst>
          </p:cNvPr>
          <p:cNvSpPr/>
          <p:nvPr/>
        </p:nvSpPr>
        <p:spPr>
          <a:xfrm>
            <a:off x="9261492" y="5193169"/>
            <a:ext cx="2825526" cy="646331"/>
          </a:xfrm>
          <a:prstGeom prst="rect">
            <a:avLst/>
          </a:prstGeom>
        </p:spPr>
        <p:txBody>
          <a:bodyPr wrap="square">
            <a:spAutoFit/>
          </a:bodyPr>
          <a:lstStyle/>
          <a:p>
            <a:pPr marL="285750" indent="-285750">
              <a:buFont typeface="Wingdings" panose="05000000000000000000" pitchFamily="2" charset="2"/>
              <a:buChar char="u"/>
            </a:pPr>
            <a:r>
              <a:rPr lang="zh-CN" altLang="en-US" sz="1200" b="1" dirty="0">
                <a:solidFill>
                  <a:srgbClr val="FF0000"/>
                </a:solidFill>
                <a:latin typeface="+mn-ea"/>
              </a:rPr>
              <a:t>溢出缓存至硬盘：</a:t>
            </a:r>
            <a:r>
              <a:rPr lang="zh-CN" altLang="en-US" sz="1200" dirty="0">
                <a:latin typeface="+mn-ea"/>
              </a:rPr>
              <a:t>在只读操作中，大量数据无法存入内存时，会自动存到硬盘上而不是报错停止执行。</a:t>
            </a:r>
          </a:p>
        </p:txBody>
      </p:sp>
      <p:grpSp>
        <p:nvGrpSpPr>
          <p:cNvPr id="29" name="组合 28">
            <a:extLst>
              <a:ext uri="{FF2B5EF4-FFF2-40B4-BE49-F238E27FC236}">
                <a16:creationId xmlns:a16="http://schemas.microsoft.com/office/drawing/2014/main" id="{CDD884C4-4929-421E-A7A9-08F8FB3314AD}"/>
              </a:ext>
            </a:extLst>
          </p:cNvPr>
          <p:cNvGrpSpPr/>
          <p:nvPr/>
        </p:nvGrpSpPr>
        <p:grpSpPr>
          <a:xfrm>
            <a:off x="5919096" y="3780675"/>
            <a:ext cx="3267196" cy="2552577"/>
            <a:chOff x="5899894" y="4161300"/>
            <a:chExt cx="3267196" cy="2552577"/>
          </a:xfrm>
        </p:grpSpPr>
        <p:pic>
          <p:nvPicPr>
            <p:cNvPr id="17" name="图片 16">
              <a:extLst>
                <a:ext uri="{FF2B5EF4-FFF2-40B4-BE49-F238E27FC236}">
                  <a16:creationId xmlns:a16="http://schemas.microsoft.com/office/drawing/2014/main" id="{4170F997-C1F6-4772-B05C-3315429AFF62}"/>
                </a:ext>
              </a:extLst>
            </p:cNvPr>
            <p:cNvPicPr>
              <a:picLocks noChangeAspect="1"/>
            </p:cNvPicPr>
            <p:nvPr/>
          </p:nvPicPr>
          <p:blipFill>
            <a:blip r:embed="rId4"/>
            <a:stretch>
              <a:fillRect/>
            </a:stretch>
          </p:blipFill>
          <p:spPr>
            <a:xfrm>
              <a:off x="5899894" y="4161300"/>
              <a:ext cx="3267196" cy="2324150"/>
            </a:xfrm>
            <a:prstGeom prst="rect">
              <a:avLst/>
            </a:prstGeom>
          </p:spPr>
        </p:pic>
        <p:sp>
          <p:nvSpPr>
            <p:cNvPr id="25" name="文本框 24">
              <a:extLst>
                <a:ext uri="{FF2B5EF4-FFF2-40B4-BE49-F238E27FC236}">
                  <a16:creationId xmlns:a16="http://schemas.microsoft.com/office/drawing/2014/main" id="{CD20A3E5-1212-495C-898F-A13FD540A77D}"/>
                </a:ext>
              </a:extLst>
            </p:cNvPr>
            <p:cNvSpPr txBox="1"/>
            <p:nvPr/>
          </p:nvSpPr>
          <p:spPr>
            <a:xfrm>
              <a:off x="6397976" y="6459961"/>
              <a:ext cx="2271027" cy="253916"/>
            </a:xfrm>
            <a:prstGeom prst="rect">
              <a:avLst/>
            </a:prstGeom>
            <a:solidFill>
              <a:schemeClr val="bg1"/>
            </a:solidFill>
          </p:spPr>
          <p:txBody>
            <a:bodyPr wrap="square" rtlCol="0">
              <a:spAutoFit/>
            </a:bodyPr>
            <a:lstStyle/>
            <a:p>
              <a:pPr algn="ctr"/>
              <a:r>
                <a:rPr lang="en-US" altLang="zh-CN" sz="1050" b="1" dirty="0">
                  <a:latin typeface="+mn-ea"/>
                </a:rPr>
                <a:t>Driver</a:t>
              </a:r>
              <a:r>
                <a:rPr lang="zh-CN" altLang="en-US" sz="1050" b="1" dirty="0">
                  <a:latin typeface="+mn-ea"/>
                </a:rPr>
                <a:t>会依据数据位置分发任务</a:t>
              </a:r>
            </a:p>
          </p:txBody>
        </p:sp>
      </p:grpSp>
      <p:grpSp>
        <p:nvGrpSpPr>
          <p:cNvPr id="28" name="组合 27">
            <a:extLst>
              <a:ext uri="{FF2B5EF4-FFF2-40B4-BE49-F238E27FC236}">
                <a16:creationId xmlns:a16="http://schemas.microsoft.com/office/drawing/2014/main" id="{46791CCA-7356-4649-97F0-B345EDE5A4DC}"/>
              </a:ext>
            </a:extLst>
          </p:cNvPr>
          <p:cNvGrpSpPr/>
          <p:nvPr/>
        </p:nvGrpSpPr>
        <p:grpSpPr>
          <a:xfrm>
            <a:off x="5899891" y="913756"/>
            <a:ext cx="3267195" cy="2592155"/>
            <a:chOff x="5899894" y="712997"/>
            <a:chExt cx="3267195" cy="2592155"/>
          </a:xfrm>
        </p:grpSpPr>
        <p:pic>
          <p:nvPicPr>
            <p:cNvPr id="24" name="图片 23">
              <a:extLst>
                <a:ext uri="{FF2B5EF4-FFF2-40B4-BE49-F238E27FC236}">
                  <a16:creationId xmlns:a16="http://schemas.microsoft.com/office/drawing/2014/main" id="{887802F9-D658-4CEC-A39F-B45075C8CCCE}"/>
                </a:ext>
              </a:extLst>
            </p:cNvPr>
            <p:cNvPicPr>
              <a:picLocks noChangeAspect="1"/>
            </p:cNvPicPr>
            <p:nvPr/>
          </p:nvPicPr>
          <p:blipFill>
            <a:blip r:embed="rId5"/>
            <a:stretch>
              <a:fillRect/>
            </a:stretch>
          </p:blipFill>
          <p:spPr>
            <a:xfrm>
              <a:off x="5899894" y="712997"/>
              <a:ext cx="3267195" cy="2325500"/>
            </a:xfrm>
            <a:prstGeom prst="rect">
              <a:avLst/>
            </a:prstGeom>
          </p:spPr>
        </p:pic>
        <p:sp>
          <p:nvSpPr>
            <p:cNvPr id="26" name="文本框 25">
              <a:extLst>
                <a:ext uri="{FF2B5EF4-FFF2-40B4-BE49-F238E27FC236}">
                  <a16:creationId xmlns:a16="http://schemas.microsoft.com/office/drawing/2014/main" id="{9573B8AF-3128-4EBD-9BC3-31269EC866C2}"/>
                </a:ext>
              </a:extLst>
            </p:cNvPr>
            <p:cNvSpPr txBox="1"/>
            <p:nvPr/>
          </p:nvSpPr>
          <p:spPr>
            <a:xfrm>
              <a:off x="6236004" y="3051236"/>
              <a:ext cx="2594969" cy="253916"/>
            </a:xfrm>
            <a:prstGeom prst="rect">
              <a:avLst/>
            </a:prstGeom>
            <a:solidFill>
              <a:schemeClr val="bg1"/>
            </a:solidFill>
          </p:spPr>
          <p:txBody>
            <a:bodyPr wrap="square" rtlCol="0">
              <a:spAutoFit/>
            </a:bodyPr>
            <a:lstStyle/>
            <a:p>
              <a:pPr algn="ctr"/>
              <a:r>
                <a:rPr lang="en-US" altLang="zh-CN" sz="1050" b="1" dirty="0">
                  <a:latin typeface="+mn-ea"/>
                </a:rPr>
                <a:t>Spark</a:t>
              </a:r>
              <a:r>
                <a:rPr lang="zh-CN" altLang="en-US" sz="1050" b="1" dirty="0">
                  <a:latin typeface="+mn-ea"/>
                </a:rPr>
                <a:t>上</a:t>
              </a:r>
              <a:r>
                <a:rPr lang="en-US" altLang="zh-CN" sz="1050" b="1" dirty="0">
                  <a:latin typeface="+mn-ea"/>
                </a:rPr>
                <a:t>PageRank</a:t>
              </a:r>
              <a:r>
                <a:rPr lang="zh-CN" altLang="en-US" sz="1050" b="1" dirty="0">
                  <a:latin typeface="+mn-ea"/>
                </a:rPr>
                <a:t>的</a:t>
              </a:r>
              <a:r>
                <a:rPr lang="en-US" altLang="zh-CN" sz="1050" b="1" dirty="0">
                  <a:latin typeface="+mn-ea"/>
                </a:rPr>
                <a:t>RDD lineage</a:t>
              </a:r>
              <a:endParaRPr lang="zh-CN" altLang="en-US" sz="1050" b="1" dirty="0">
                <a:latin typeface="+mn-ea"/>
              </a:endParaRPr>
            </a:p>
          </p:txBody>
        </p:sp>
      </p:grpSp>
      <p:sp>
        <p:nvSpPr>
          <p:cNvPr id="27" name="矩形 26">
            <a:extLst>
              <a:ext uri="{FF2B5EF4-FFF2-40B4-BE49-F238E27FC236}">
                <a16:creationId xmlns:a16="http://schemas.microsoft.com/office/drawing/2014/main" id="{1A71AC5E-6EF4-4A13-AEE7-B023EDF7CDC5}"/>
              </a:ext>
            </a:extLst>
          </p:cNvPr>
          <p:cNvSpPr/>
          <p:nvPr/>
        </p:nvSpPr>
        <p:spPr>
          <a:xfrm>
            <a:off x="209543" y="5193169"/>
            <a:ext cx="5434483" cy="763735"/>
          </a:xfrm>
          <a:prstGeom prst="rect">
            <a:avLst/>
          </a:prstGeom>
          <a:solidFill>
            <a:schemeClr val="bg1"/>
          </a:solidFill>
        </p:spPr>
        <p:txBody>
          <a:bodyPr wrap="square">
            <a:spAutoFit/>
          </a:bodyPr>
          <a:lstStyle/>
          <a:p>
            <a:pPr marL="285750" indent="-285750">
              <a:lnSpc>
                <a:spcPct val="125000"/>
              </a:lnSpc>
              <a:buFont typeface="Wingdings" panose="05000000000000000000" pitchFamily="2" charset="2"/>
              <a:buChar char="u"/>
            </a:pPr>
            <a:r>
              <a:rPr lang="en-US" altLang="zh-CN" sz="1200" b="1" dirty="0">
                <a:solidFill>
                  <a:srgbClr val="FF0000"/>
                </a:solidFill>
                <a:latin typeface="+mn-ea"/>
              </a:rPr>
              <a:t>RDD</a:t>
            </a:r>
            <a:r>
              <a:rPr lang="zh-CN" altLang="en-US" sz="1200" b="1" dirty="0">
                <a:solidFill>
                  <a:srgbClr val="FF0000"/>
                </a:solidFill>
                <a:latin typeface="+mn-ea"/>
              </a:rPr>
              <a:t>对慢速节点的优化：</a:t>
            </a:r>
            <a:r>
              <a:rPr lang="zh-CN" altLang="en-US" sz="1200" dirty="0">
                <a:latin typeface="+mn-ea"/>
              </a:rPr>
              <a:t>在慢速节点执行任务的同时，备份节点同时也执行相同的任务，哪个节点快就用那个节点的结果。而</a:t>
            </a:r>
            <a:r>
              <a:rPr lang="en-US" altLang="zh-CN" sz="1200" dirty="0">
                <a:latin typeface="+mn-ea"/>
              </a:rPr>
              <a:t>DSM</a:t>
            </a:r>
            <a:r>
              <a:rPr lang="zh-CN" altLang="en-US" sz="1200" dirty="0">
                <a:latin typeface="+mn-ea"/>
              </a:rPr>
              <a:t>则会被备份节点干扰，引起大家同时缓慢，因为共享内存之间会同步状态，互相干扰。</a:t>
            </a:r>
          </a:p>
        </p:txBody>
      </p:sp>
    </p:spTree>
    <p:extLst>
      <p:ext uri="{BB962C8B-B14F-4D97-AF65-F5344CB8AC3E}">
        <p14:creationId xmlns:p14="http://schemas.microsoft.com/office/powerpoint/2010/main" val="1930658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animEffect transition="in" filter="fade">
                                      <p:cBhvr>
                                        <p:cTn id="23" dur="500"/>
                                        <p:tgtEl>
                                          <p:spTgt spid="27"/>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500"/>
                                        <p:tgtEl>
                                          <p:spTgt spid="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animEffect transition="in" filter="fade">
                                      <p:cBhvr>
                                        <p:cTn id="31" dur="500"/>
                                        <p:tgtEl>
                                          <p:spTgt spid="20"/>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fade">
                                      <p:cBhvr>
                                        <p:cTn id="36" dur="500"/>
                                        <p:tgtEl>
                                          <p:spTgt spid="2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fade">
                                      <p:cBhvr>
                                        <p:cTn id="39" dur="500"/>
                                        <p:tgtEl>
                                          <p:spTgt spid="22"/>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3"/>
                                        </p:tgtEl>
                                        <p:attrNameLst>
                                          <p:attrName>style.visibility</p:attrName>
                                        </p:attrNameLst>
                                      </p:cBhvr>
                                      <p:to>
                                        <p:strVal val="visible"/>
                                      </p:to>
                                    </p:set>
                                    <p:animEffect transition="in" filter="fade">
                                      <p:cBhvr>
                                        <p:cTn id="42"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20" grpId="0" animBg="1"/>
      <p:bldP spid="22" grpId="0"/>
      <p:bldP spid="23" grpId="0"/>
      <p:bldP spid="2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BD80BD2-494A-4312-A790-120B2AF9C33B}"/>
              </a:ext>
            </a:extLst>
          </p:cNvPr>
          <p:cNvSpPr txBox="1"/>
          <p:nvPr/>
        </p:nvSpPr>
        <p:spPr>
          <a:xfrm>
            <a:off x="5095565" y="155810"/>
            <a:ext cx="2000869" cy="400110"/>
          </a:xfrm>
          <a:prstGeom prst="rect">
            <a:avLst/>
          </a:prstGeom>
          <a:noFill/>
        </p:spPr>
        <p:txBody>
          <a:bodyPr wrap="none" rtlCol="0">
            <a:spAutoFit/>
          </a:bodyPr>
          <a:lstStyle>
            <a:defPPr>
              <a:defRPr lang="zh-CN"/>
            </a:defPPr>
            <a:lvl1pPr>
              <a:defRPr sz="2000" b="1">
                <a:latin typeface="+mn-ea"/>
              </a:defRPr>
            </a:lvl1pPr>
          </a:lstStyle>
          <a:p>
            <a:r>
              <a:rPr lang="zh-CN" altLang="en-US" dirty="0"/>
              <a:t>实验</a:t>
            </a:r>
            <a:r>
              <a:rPr lang="en-US" altLang="zh-CN" dirty="0"/>
              <a:t>—</a:t>
            </a:r>
            <a:r>
              <a:rPr lang="zh-CN" altLang="en-US" dirty="0"/>
              <a:t>迭代任务</a:t>
            </a:r>
            <a:endParaRPr lang="en-US" altLang="zh-CN" dirty="0"/>
          </a:p>
        </p:txBody>
      </p:sp>
      <p:sp>
        <p:nvSpPr>
          <p:cNvPr id="8" name="矩形 7">
            <a:extLst>
              <a:ext uri="{FF2B5EF4-FFF2-40B4-BE49-F238E27FC236}">
                <a16:creationId xmlns:a16="http://schemas.microsoft.com/office/drawing/2014/main" id="{CD8DBAD0-B343-47C6-938D-9E3C7B29DD82}"/>
              </a:ext>
            </a:extLst>
          </p:cNvPr>
          <p:cNvSpPr/>
          <p:nvPr/>
        </p:nvSpPr>
        <p:spPr>
          <a:xfrm>
            <a:off x="0" y="60523"/>
            <a:ext cx="2368982" cy="307777"/>
          </a:xfrm>
          <a:prstGeom prst="rect">
            <a:avLst/>
          </a:prstGeom>
        </p:spPr>
        <p:txBody>
          <a:bodyPr wrap="none">
            <a:spAutoFit/>
          </a:bodyPr>
          <a:lstStyle/>
          <a:p>
            <a:r>
              <a:rPr lang="en-US" altLang="zh-CN" sz="1400" b="1" dirty="0"/>
              <a:t>PART TWO EXPERIMENTS</a:t>
            </a:r>
            <a:endParaRPr lang="zh-CN" altLang="en-US" sz="1400" b="1" dirty="0"/>
          </a:p>
        </p:txBody>
      </p:sp>
      <p:sp>
        <p:nvSpPr>
          <p:cNvPr id="14" name="椭圆 13">
            <a:extLst>
              <a:ext uri="{FF2B5EF4-FFF2-40B4-BE49-F238E27FC236}">
                <a16:creationId xmlns:a16="http://schemas.microsoft.com/office/drawing/2014/main" id="{95955AC2-54D1-4201-A718-158AF2E674F0}"/>
              </a:ext>
            </a:extLst>
          </p:cNvPr>
          <p:cNvSpPr/>
          <p:nvPr/>
        </p:nvSpPr>
        <p:spPr>
          <a:xfrm>
            <a:off x="2303523" y="15581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aphicFrame>
        <p:nvGraphicFramePr>
          <p:cNvPr id="10" name="表格 10">
            <a:extLst>
              <a:ext uri="{FF2B5EF4-FFF2-40B4-BE49-F238E27FC236}">
                <a16:creationId xmlns:a16="http://schemas.microsoft.com/office/drawing/2014/main" id="{1B30C924-6D2C-4468-A82B-000399187198}"/>
              </a:ext>
            </a:extLst>
          </p:cNvPr>
          <p:cNvGraphicFramePr>
            <a:graphicFrameLocks noGrp="1"/>
          </p:cNvGraphicFramePr>
          <p:nvPr>
            <p:extLst>
              <p:ext uri="{D42A27DB-BD31-4B8C-83A1-F6EECF244321}">
                <p14:modId xmlns:p14="http://schemas.microsoft.com/office/powerpoint/2010/main" val="791071740"/>
              </p:ext>
            </p:extLst>
          </p:nvPr>
        </p:nvGraphicFramePr>
        <p:xfrm>
          <a:off x="399871" y="1293867"/>
          <a:ext cx="2261218" cy="741680"/>
        </p:xfrm>
        <a:graphic>
          <a:graphicData uri="http://schemas.openxmlformats.org/drawingml/2006/table">
            <a:tbl>
              <a:tblPr firstRow="1" bandRow="1">
                <a:tableStyleId>{5C22544A-7EE6-4342-B048-85BDC9FD1C3A}</a:tableStyleId>
              </a:tblPr>
              <a:tblGrid>
                <a:gridCol w="1130609">
                  <a:extLst>
                    <a:ext uri="{9D8B030D-6E8A-4147-A177-3AD203B41FA5}">
                      <a16:colId xmlns:a16="http://schemas.microsoft.com/office/drawing/2014/main" val="317514946"/>
                    </a:ext>
                  </a:extLst>
                </a:gridCol>
                <a:gridCol w="1130609">
                  <a:extLst>
                    <a:ext uri="{9D8B030D-6E8A-4147-A177-3AD203B41FA5}">
                      <a16:colId xmlns:a16="http://schemas.microsoft.com/office/drawing/2014/main" val="624662106"/>
                    </a:ext>
                  </a:extLst>
                </a:gridCol>
              </a:tblGrid>
              <a:tr h="370840">
                <a:tc>
                  <a:txBody>
                    <a:bodyPr/>
                    <a:lstStyle/>
                    <a:p>
                      <a:pPr algn="ctr"/>
                      <a:r>
                        <a:rPr lang="zh-CN" altLang="en-US" sz="1400" dirty="0">
                          <a:latin typeface="+mn-ea"/>
                          <a:ea typeface="+mn-ea"/>
                        </a:rPr>
                        <a:t>数据大小</a:t>
                      </a:r>
                    </a:p>
                  </a:txBody>
                  <a:tcPr/>
                </a:tc>
                <a:tc>
                  <a:txBody>
                    <a:bodyPr/>
                    <a:lstStyle/>
                    <a:p>
                      <a:pPr algn="ctr"/>
                      <a:r>
                        <a:rPr lang="zh-CN" altLang="en-US" sz="1400" dirty="0">
                          <a:latin typeface="+mn-ea"/>
                          <a:ea typeface="+mn-ea"/>
                        </a:rPr>
                        <a:t>节点个数</a:t>
                      </a:r>
                    </a:p>
                  </a:txBody>
                  <a:tcPr/>
                </a:tc>
                <a:extLst>
                  <a:ext uri="{0D108BD9-81ED-4DB2-BD59-A6C34878D82A}">
                    <a16:rowId xmlns:a16="http://schemas.microsoft.com/office/drawing/2014/main" val="895075992"/>
                  </a:ext>
                </a:extLst>
              </a:tr>
              <a:tr h="370840">
                <a:tc>
                  <a:txBody>
                    <a:bodyPr/>
                    <a:lstStyle/>
                    <a:p>
                      <a:pPr algn="ctr"/>
                      <a:r>
                        <a:rPr lang="en-US" altLang="zh-CN" sz="1400" dirty="0">
                          <a:latin typeface="+mn-ea"/>
                          <a:ea typeface="+mn-ea"/>
                        </a:rPr>
                        <a:t>100GB</a:t>
                      </a:r>
                      <a:endParaRPr lang="zh-CN" altLang="en-US" sz="1400" dirty="0">
                        <a:latin typeface="+mn-ea"/>
                        <a:ea typeface="+mn-ea"/>
                      </a:endParaRPr>
                    </a:p>
                  </a:txBody>
                  <a:tcPr/>
                </a:tc>
                <a:tc>
                  <a:txBody>
                    <a:bodyPr/>
                    <a:lstStyle/>
                    <a:p>
                      <a:pPr algn="ctr"/>
                      <a:r>
                        <a:rPr lang="en-US" altLang="zh-CN" sz="1400" dirty="0">
                          <a:latin typeface="+mn-ea"/>
                          <a:ea typeface="+mn-ea"/>
                        </a:rPr>
                        <a:t>100</a:t>
                      </a:r>
                      <a:endParaRPr lang="zh-CN" altLang="en-US" sz="1400" dirty="0">
                        <a:latin typeface="+mn-ea"/>
                        <a:ea typeface="+mn-ea"/>
                      </a:endParaRPr>
                    </a:p>
                  </a:txBody>
                  <a:tcPr/>
                </a:tc>
                <a:extLst>
                  <a:ext uri="{0D108BD9-81ED-4DB2-BD59-A6C34878D82A}">
                    <a16:rowId xmlns:a16="http://schemas.microsoft.com/office/drawing/2014/main" val="65669103"/>
                  </a:ext>
                </a:extLst>
              </a:tr>
            </a:tbl>
          </a:graphicData>
        </a:graphic>
      </p:graphicFrame>
      <p:pic>
        <p:nvPicPr>
          <p:cNvPr id="17" name="图片 16">
            <a:extLst>
              <a:ext uri="{FF2B5EF4-FFF2-40B4-BE49-F238E27FC236}">
                <a16:creationId xmlns:a16="http://schemas.microsoft.com/office/drawing/2014/main" id="{A16C7529-D40D-4AE2-A1BB-8DFDCEEE86C5}"/>
              </a:ext>
            </a:extLst>
          </p:cNvPr>
          <p:cNvPicPr>
            <a:picLocks noChangeAspect="1"/>
          </p:cNvPicPr>
          <p:nvPr/>
        </p:nvPicPr>
        <p:blipFill>
          <a:blip r:embed="rId3"/>
          <a:stretch>
            <a:fillRect/>
          </a:stretch>
        </p:blipFill>
        <p:spPr>
          <a:xfrm>
            <a:off x="356589" y="2168815"/>
            <a:ext cx="4971689" cy="2520370"/>
          </a:xfrm>
          <a:prstGeom prst="rect">
            <a:avLst/>
          </a:prstGeom>
        </p:spPr>
      </p:pic>
      <p:pic>
        <p:nvPicPr>
          <p:cNvPr id="19" name="图片 18">
            <a:extLst>
              <a:ext uri="{FF2B5EF4-FFF2-40B4-BE49-F238E27FC236}">
                <a16:creationId xmlns:a16="http://schemas.microsoft.com/office/drawing/2014/main" id="{A38FC7B8-CA31-4F44-AC27-E371959F04BB}"/>
              </a:ext>
            </a:extLst>
          </p:cNvPr>
          <p:cNvPicPr>
            <a:picLocks noChangeAspect="1"/>
          </p:cNvPicPr>
          <p:nvPr/>
        </p:nvPicPr>
        <p:blipFill>
          <a:blip r:embed="rId4"/>
          <a:stretch>
            <a:fillRect/>
          </a:stretch>
        </p:blipFill>
        <p:spPr>
          <a:xfrm>
            <a:off x="6096000" y="1960841"/>
            <a:ext cx="5440832" cy="2755293"/>
          </a:xfrm>
          <a:prstGeom prst="rect">
            <a:avLst/>
          </a:prstGeom>
        </p:spPr>
      </p:pic>
      <p:sp>
        <p:nvSpPr>
          <p:cNvPr id="20" name="矩形 19">
            <a:extLst>
              <a:ext uri="{FF2B5EF4-FFF2-40B4-BE49-F238E27FC236}">
                <a16:creationId xmlns:a16="http://schemas.microsoft.com/office/drawing/2014/main" id="{8F788357-AEA7-40A5-8E0D-263B507372B1}"/>
              </a:ext>
            </a:extLst>
          </p:cNvPr>
          <p:cNvSpPr/>
          <p:nvPr/>
        </p:nvSpPr>
        <p:spPr>
          <a:xfrm>
            <a:off x="897353" y="4840950"/>
            <a:ext cx="3890160" cy="679353"/>
          </a:xfrm>
          <a:prstGeom prst="rect">
            <a:avLst/>
          </a:prstGeom>
        </p:spPr>
        <p:txBody>
          <a:bodyPr wrap="square">
            <a:spAutoFit/>
          </a:bodyPr>
          <a:lstStyle/>
          <a:p>
            <a:pPr algn="ctr">
              <a:lnSpc>
                <a:spcPct val="125000"/>
              </a:lnSpc>
            </a:pPr>
            <a:r>
              <a:rPr lang="zh-CN" altLang="en-US" sz="1600" b="1" dirty="0"/>
              <a:t>执行logistic回归和k-means任务过程中，第一次和后续迭代的耗时对比</a:t>
            </a:r>
          </a:p>
        </p:txBody>
      </p:sp>
      <p:sp>
        <p:nvSpPr>
          <p:cNvPr id="24" name="文本框 23">
            <a:extLst>
              <a:ext uri="{FF2B5EF4-FFF2-40B4-BE49-F238E27FC236}">
                <a16:creationId xmlns:a16="http://schemas.microsoft.com/office/drawing/2014/main" id="{404F7CED-AD7E-4636-BA80-F752FC44FB9F}"/>
              </a:ext>
            </a:extLst>
          </p:cNvPr>
          <p:cNvSpPr txBox="1"/>
          <p:nvPr/>
        </p:nvSpPr>
        <p:spPr>
          <a:xfrm>
            <a:off x="399871" y="791267"/>
            <a:ext cx="5402954" cy="369332"/>
          </a:xfrm>
          <a:prstGeom prst="rect">
            <a:avLst/>
          </a:prstGeom>
          <a:noFill/>
        </p:spPr>
        <p:txBody>
          <a:bodyPr wrap="none" rtlCol="0">
            <a:spAutoFit/>
          </a:bodyPr>
          <a:lstStyle/>
          <a:p>
            <a:r>
              <a:rPr lang="zh-CN" altLang="en-US" b="1" dirty="0">
                <a:latin typeface="+mn-ea"/>
              </a:rPr>
              <a:t>对标方法： Hadoop </a:t>
            </a:r>
            <a:r>
              <a:rPr lang="en-US" altLang="zh-CN" b="1" dirty="0">
                <a:latin typeface="+mn-ea"/>
              </a:rPr>
              <a:t>/ </a:t>
            </a:r>
            <a:r>
              <a:rPr lang="zh-CN" altLang="en-US" b="1" dirty="0">
                <a:latin typeface="+mn-ea"/>
              </a:rPr>
              <a:t>HadoopBinMem </a:t>
            </a:r>
            <a:r>
              <a:rPr lang="en-US" altLang="zh-CN" b="1" dirty="0">
                <a:latin typeface="+mn-ea"/>
              </a:rPr>
              <a:t>/ </a:t>
            </a:r>
            <a:r>
              <a:rPr lang="zh-CN" altLang="en-US" b="1" dirty="0">
                <a:latin typeface="+mn-ea"/>
              </a:rPr>
              <a:t>Spark</a:t>
            </a:r>
          </a:p>
        </p:txBody>
      </p:sp>
      <p:sp>
        <p:nvSpPr>
          <p:cNvPr id="28" name="矩形 27">
            <a:extLst>
              <a:ext uri="{FF2B5EF4-FFF2-40B4-BE49-F238E27FC236}">
                <a16:creationId xmlns:a16="http://schemas.microsoft.com/office/drawing/2014/main" id="{B9F0768A-98B4-4F97-8E84-C114A933C117}"/>
              </a:ext>
            </a:extLst>
          </p:cNvPr>
          <p:cNvSpPr/>
          <p:nvPr/>
        </p:nvSpPr>
        <p:spPr>
          <a:xfrm>
            <a:off x="6871337" y="4840950"/>
            <a:ext cx="3890160" cy="679353"/>
          </a:xfrm>
          <a:prstGeom prst="rect">
            <a:avLst/>
          </a:prstGeom>
          <a:solidFill>
            <a:schemeClr val="bg1"/>
          </a:solidFill>
        </p:spPr>
        <p:txBody>
          <a:bodyPr wrap="square">
            <a:spAutoFit/>
          </a:bodyPr>
          <a:lstStyle/>
          <a:p>
            <a:pPr algn="ctr">
              <a:lnSpc>
                <a:spcPct val="125000"/>
              </a:lnSpc>
            </a:pPr>
            <a:r>
              <a:rPr lang="zh-CN" altLang="en-US" sz="1600" b="1" dirty="0"/>
              <a:t>分别在不同节点数的集群上执行logistic回归和k-means任务耗时对比</a:t>
            </a:r>
          </a:p>
        </p:txBody>
      </p:sp>
    </p:spTree>
    <p:extLst>
      <p:ext uri="{BB962C8B-B14F-4D97-AF65-F5344CB8AC3E}">
        <p14:creationId xmlns:p14="http://schemas.microsoft.com/office/powerpoint/2010/main" val="140894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500"/>
                                        <p:tgtEl>
                                          <p:spTgt spid="20"/>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500"/>
                                        <p:tgtEl>
                                          <p:spTgt spid="1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animEffect transition="in" filter="fade">
                                      <p:cBhvr>
                                        <p:cTn id="21"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BD80BD2-494A-4312-A790-120B2AF9C33B}"/>
              </a:ext>
            </a:extLst>
          </p:cNvPr>
          <p:cNvSpPr txBox="1"/>
          <p:nvPr/>
        </p:nvSpPr>
        <p:spPr>
          <a:xfrm>
            <a:off x="5503061" y="155810"/>
            <a:ext cx="1561646" cy="400110"/>
          </a:xfrm>
          <a:prstGeom prst="rect">
            <a:avLst/>
          </a:prstGeom>
          <a:noFill/>
        </p:spPr>
        <p:txBody>
          <a:bodyPr wrap="none" rtlCol="0">
            <a:spAutoFit/>
          </a:bodyPr>
          <a:lstStyle>
            <a:defPPr>
              <a:defRPr lang="zh-CN"/>
            </a:defPPr>
            <a:lvl1pPr>
              <a:defRPr sz="2000" b="1">
                <a:latin typeface="+mn-ea"/>
              </a:defRPr>
            </a:lvl1pPr>
          </a:lstStyle>
          <a:p>
            <a:r>
              <a:rPr lang="zh-CN" altLang="en-US" dirty="0"/>
              <a:t>实验</a:t>
            </a:r>
            <a:r>
              <a:rPr lang="en-US" altLang="zh-CN" dirty="0"/>
              <a:t>—RDD</a:t>
            </a:r>
          </a:p>
        </p:txBody>
      </p:sp>
      <p:sp>
        <p:nvSpPr>
          <p:cNvPr id="8" name="矩形 7">
            <a:extLst>
              <a:ext uri="{FF2B5EF4-FFF2-40B4-BE49-F238E27FC236}">
                <a16:creationId xmlns:a16="http://schemas.microsoft.com/office/drawing/2014/main" id="{CD8DBAD0-B343-47C6-938D-9E3C7B29DD82}"/>
              </a:ext>
            </a:extLst>
          </p:cNvPr>
          <p:cNvSpPr/>
          <p:nvPr/>
        </p:nvSpPr>
        <p:spPr>
          <a:xfrm>
            <a:off x="0" y="60523"/>
            <a:ext cx="2368982" cy="307777"/>
          </a:xfrm>
          <a:prstGeom prst="rect">
            <a:avLst/>
          </a:prstGeom>
        </p:spPr>
        <p:txBody>
          <a:bodyPr wrap="none">
            <a:spAutoFit/>
          </a:bodyPr>
          <a:lstStyle/>
          <a:p>
            <a:r>
              <a:rPr lang="en-US" altLang="zh-CN" sz="1400" b="1" dirty="0"/>
              <a:t>PART TWO EXPERIMENTS</a:t>
            </a:r>
            <a:endParaRPr lang="zh-CN" altLang="en-US" sz="1400" b="1" dirty="0"/>
          </a:p>
        </p:txBody>
      </p:sp>
      <p:sp>
        <p:nvSpPr>
          <p:cNvPr id="14" name="椭圆 13">
            <a:extLst>
              <a:ext uri="{FF2B5EF4-FFF2-40B4-BE49-F238E27FC236}">
                <a16:creationId xmlns:a16="http://schemas.microsoft.com/office/drawing/2014/main" id="{95955AC2-54D1-4201-A718-158AF2E674F0}"/>
              </a:ext>
            </a:extLst>
          </p:cNvPr>
          <p:cNvSpPr/>
          <p:nvPr/>
        </p:nvSpPr>
        <p:spPr>
          <a:xfrm>
            <a:off x="2303523" y="15581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29" name="图片 28">
            <a:extLst>
              <a:ext uri="{FF2B5EF4-FFF2-40B4-BE49-F238E27FC236}">
                <a16:creationId xmlns:a16="http://schemas.microsoft.com/office/drawing/2014/main" id="{9E185CB3-481E-4C3A-9286-4C03A3762667}"/>
              </a:ext>
            </a:extLst>
          </p:cNvPr>
          <p:cNvPicPr>
            <a:picLocks noChangeAspect="1"/>
          </p:cNvPicPr>
          <p:nvPr/>
        </p:nvPicPr>
        <p:blipFill>
          <a:blip r:embed="rId3"/>
          <a:stretch>
            <a:fillRect/>
          </a:stretch>
        </p:blipFill>
        <p:spPr>
          <a:xfrm>
            <a:off x="544689" y="678956"/>
            <a:ext cx="4395611" cy="1974008"/>
          </a:xfrm>
          <a:prstGeom prst="rect">
            <a:avLst/>
          </a:prstGeom>
        </p:spPr>
      </p:pic>
      <p:sp>
        <p:nvSpPr>
          <p:cNvPr id="12" name="矩形 11">
            <a:extLst>
              <a:ext uri="{FF2B5EF4-FFF2-40B4-BE49-F238E27FC236}">
                <a16:creationId xmlns:a16="http://schemas.microsoft.com/office/drawing/2014/main" id="{666AA112-A429-43FE-8C89-D499DEE0EA84}"/>
              </a:ext>
            </a:extLst>
          </p:cNvPr>
          <p:cNvSpPr/>
          <p:nvPr/>
        </p:nvSpPr>
        <p:spPr>
          <a:xfrm>
            <a:off x="744953" y="2739579"/>
            <a:ext cx="3471447" cy="679353"/>
          </a:xfrm>
          <a:prstGeom prst="rect">
            <a:avLst/>
          </a:prstGeom>
        </p:spPr>
        <p:txBody>
          <a:bodyPr wrap="square">
            <a:spAutoFit/>
          </a:bodyPr>
          <a:lstStyle/>
          <a:p>
            <a:pPr algn="ctr">
              <a:lnSpc>
                <a:spcPct val="125000"/>
              </a:lnSpc>
            </a:pPr>
            <a:r>
              <a:rPr lang="zh-CN" altLang="en-US" sz="1600" b="1" dirty="0">
                <a:latin typeface="+mn-ea"/>
              </a:rPr>
              <a:t>单机上将</a:t>
            </a:r>
            <a:r>
              <a:rPr lang="en-US" altLang="zh-CN" sz="1600" b="1" dirty="0">
                <a:latin typeface="+mn-ea"/>
              </a:rPr>
              <a:t>256MB</a:t>
            </a:r>
            <a:r>
              <a:rPr lang="zh-CN" altLang="en-US" sz="1600" b="1" dirty="0">
                <a:latin typeface="+mn-ea"/>
              </a:rPr>
              <a:t>数据以不同形式作为输入， logistic回归执行耗时对比</a:t>
            </a:r>
          </a:p>
        </p:txBody>
      </p:sp>
      <p:pic>
        <p:nvPicPr>
          <p:cNvPr id="3" name="图片 2">
            <a:extLst>
              <a:ext uri="{FF2B5EF4-FFF2-40B4-BE49-F238E27FC236}">
                <a16:creationId xmlns:a16="http://schemas.microsoft.com/office/drawing/2014/main" id="{882E7DEA-46A9-4E41-AE95-FF5BD43A3AE2}"/>
              </a:ext>
            </a:extLst>
          </p:cNvPr>
          <p:cNvPicPr>
            <a:picLocks noChangeAspect="1"/>
          </p:cNvPicPr>
          <p:nvPr/>
        </p:nvPicPr>
        <p:blipFill>
          <a:blip r:embed="rId4"/>
          <a:stretch>
            <a:fillRect/>
          </a:stretch>
        </p:blipFill>
        <p:spPr>
          <a:xfrm>
            <a:off x="6459068" y="741905"/>
            <a:ext cx="4539132" cy="2001345"/>
          </a:xfrm>
          <a:prstGeom prst="rect">
            <a:avLst/>
          </a:prstGeom>
        </p:spPr>
      </p:pic>
      <p:sp>
        <p:nvSpPr>
          <p:cNvPr id="15" name="矩形 14">
            <a:extLst>
              <a:ext uri="{FF2B5EF4-FFF2-40B4-BE49-F238E27FC236}">
                <a16:creationId xmlns:a16="http://schemas.microsoft.com/office/drawing/2014/main" id="{7FD0160E-3DA4-4466-B665-495EE79ACD3B}"/>
              </a:ext>
            </a:extLst>
          </p:cNvPr>
          <p:cNvSpPr/>
          <p:nvPr/>
        </p:nvSpPr>
        <p:spPr>
          <a:xfrm>
            <a:off x="7412453" y="2737939"/>
            <a:ext cx="3471447" cy="679353"/>
          </a:xfrm>
          <a:prstGeom prst="rect">
            <a:avLst/>
          </a:prstGeom>
          <a:solidFill>
            <a:schemeClr val="bg1"/>
          </a:solidFill>
        </p:spPr>
        <p:txBody>
          <a:bodyPr wrap="square">
            <a:spAutoFit/>
          </a:bodyPr>
          <a:lstStyle/>
          <a:p>
            <a:pPr algn="ctr">
              <a:lnSpc>
                <a:spcPct val="125000"/>
              </a:lnSpc>
            </a:pPr>
            <a:r>
              <a:rPr lang="zh-CN" altLang="en-US" sz="1600" b="1" dirty="0">
                <a:latin typeface="+mn-ea"/>
              </a:rPr>
              <a:t>不同数量节点下，</a:t>
            </a:r>
            <a:r>
              <a:rPr lang="en-US" altLang="zh-CN" sz="1600" b="1" dirty="0">
                <a:latin typeface="+mn-ea"/>
              </a:rPr>
              <a:t>PageRank</a:t>
            </a:r>
            <a:r>
              <a:rPr lang="zh-CN" altLang="en-US" sz="1600" b="1" dirty="0">
                <a:latin typeface="+mn-ea"/>
              </a:rPr>
              <a:t>执行时间对比</a:t>
            </a:r>
          </a:p>
        </p:txBody>
      </p:sp>
      <p:pic>
        <p:nvPicPr>
          <p:cNvPr id="5" name="图片 4">
            <a:extLst>
              <a:ext uri="{FF2B5EF4-FFF2-40B4-BE49-F238E27FC236}">
                <a16:creationId xmlns:a16="http://schemas.microsoft.com/office/drawing/2014/main" id="{738433FC-A0FF-4E0F-A238-D7D2E59DE436}"/>
              </a:ext>
            </a:extLst>
          </p:cNvPr>
          <p:cNvPicPr>
            <a:picLocks noChangeAspect="1"/>
          </p:cNvPicPr>
          <p:nvPr/>
        </p:nvPicPr>
        <p:blipFill>
          <a:blip r:embed="rId5"/>
          <a:stretch>
            <a:fillRect/>
          </a:stretch>
        </p:blipFill>
        <p:spPr>
          <a:xfrm>
            <a:off x="544689" y="3704306"/>
            <a:ext cx="4395610" cy="2263739"/>
          </a:xfrm>
          <a:prstGeom prst="rect">
            <a:avLst/>
          </a:prstGeom>
        </p:spPr>
      </p:pic>
      <p:sp>
        <p:nvSpPr>
          <p:cNvPr id="18" name="矩形 17">
            <a:extLst>
              <a:ext uri="{FF2B5EF4-FFF2-40B4-BE49-F238E27FC236}">
                <a16:creationId xmlns:a16="http://schemas.microsoft.com/office/drawing/2014/main" id="{D911113E-4FE5-4D90-A247-7BC2C51E1DF2}"/>
              </a:ext>
            </a:extLst>
          </p:cNvPr>
          <p:cNvSpPr/>
          <p:nvPr/>
        </p:nvSpPr>
        <p:spPr>
          <a:xfrm>
            <a:off x="1006770" y="5970677"/>
            <a:ext cx="3471447" cy="679801"/>
          </a:xfrm>
          <a:prstGeom prst="rect">
            <a:avLst/>
          </a:prstGeom>
        </p:spPr>
        <p:txBody>
          <a:bodyPr wrap="square">
            <a:spAutoFit/>
          </a:bodyPr>
          <a:lstStyle/>
          <a:p>
            <a:pPr algn="ctr">
              <a:lnSpc>
                <a:spcPct val="125000"/>
              </a:lnSpc>
            </a:pPr>
            <a:r>
              <a:rPr lang="zh-CN" altLang="en-US" sz="1600" b="1" dirty="0">
                <a:latin typeface="+mn-ea"/>
              </a:rPr>
              <a:t>有无重构</a:t>
            </a:r>
            <a:r>
              <a:rPr lang="en-US" altLang="zh-CN" sz="1600" b="1" dirty="0">
                <a:latin typeface="+mn-ea"/>
              </a:rPr>
              <a:t>RDD</a:t>
            </a:r>
            <a:r>
              <a:rPr lang="zh-CN" altLang="en-US" sz="1600" b="1" dirty="0">
                <a:latin typeface="+mn-ea"/>
              </a:rPr>
              <a:t>情况下，</a:t>
            </a:r>
            <a:r>
              <a:rPr lang="zh-CN" altLang="en-US" sz="1600" b="1" dirty="0"/>
              <a:t> k-means任务</a:t>
            </a:r>
            <a:r>
              <a:rPr lang="zh-CN" altLang="en-US" sz="1600" b="1" dirty="0">
                <a:latin typeface="+mn-ea"/>
              </a:rPr>
              <a:t>的执行时间对比</a:t>
            </a:r>
          </a:p>
        </p:txBody>
      </p:sp>
      <p:pic>
        <p:nvPicPr>
          <p:cNvPr id="9" name="图片 8">
            <a:extLst>
              <a:ext uri="{FF2B5EF4-FFF2-40B4-BE49-F238E27FC236}">
                <a16:creationId xmlns:a16="http://schemas.microsoft.com/office/drawing/2014/main" id="{979D0658-54CE-4276-95AC-2D054EE00873}"/>
              </a:ext>
            </a:extLst>
          </p:cNvPr>
          <p:cNvPicPr>
            <a:picLocks noChangeAspect="1"/>
          </p:cNvPicPr>
          <p:nvPr/>
        </p:nvPicPr>
        <p:blipFill>
          <a:blip r:embed="rId6"/>
          <a:stretch>
            <a:fillRect/>
          </a:stretch>
        </p:blipFill>
        <p:spPr>
          <a:xfrm>
            <a:off x="6913018" y="3417292"/>
            <a:ext cx="4005289" cy="2391784"/>
          </a:xfrm>
          <a:prstGeom prst="rect">
            <a:avLst/>
          </a:prstGeom>
        </p:spPr>
      </p:pic>
      <p:sp>
        <p:nvSpPr>
          <p:cNvPr id="21" name="矩形 20">
            <a:extLst>
              <a:ext uri="{FF2B5EF4-FFF2-40B4-BE49-F238E27FC236}">
                <a16:creationId xmlns:a16="http://schemas.microsoft.com/office/drawing/2014/main" id="{E79C59FC-AAC6-41ED-B120-02F1112CD188}"/>
              </a:ext>
            </a:extLst>
          </p:cNvPr>
          <p:cNvSpPr/>
          <p:nvPr/>
        </p:nvSpPr>
        <p:spPr>
          <a:xfrm>
            <a:off x="7412452" y="5945682"/>
            <a:ext cx="3471447" cy="679801"/>
          </a:xfrm>
          <a:prstGeom prst="rect">
            <a:avLst/>
          </a:prstGeom>
          <a:solidFill>
            <a:schemeClr val="bg1"/>
          </a:solidFill>
        </p:spPr>
        <p:txBody>
          <a:bodyPr wrap="square">
            <a:spAutoFit/>
          </a:bodyPr>
          <a:lstStyle/>
          <a:p>
            <a:pPr algn="ctr">
              <a:lnSpc>
                <a:spcPct val="125000"/>
              </a:lnSpc>
            </a:pPr>
            <a:r>
              <a:rPr lang="en-US" altLang="zh-CN" sz="1600" b="1" dirty="0">
                <a:latin typeface="+mn-ea"/>
              </a:rPr>
              <a:t>100GB</a:t>
            </a:r>
            <a:r>
              <a:rPr lang="zh-CN" altLang="en-US" sz="1600" b="1" dirty="0">
                <a:latin typeface="+mn-ea"/>
              </a:rPr>
              <a:t>输入数据以不同比例读入内存时， logistic回归执行耗时对比</a:t>
            </a:r>
          </a:p>
        </p:txBody>
      </p:sp>
    </p:spTree>
    <p:extLst>
      <p:ext uri="{BB962C8B-B14F-4D97-AF65-F5344CB8AC3E}">
        <p14:creationId xmlns:p14="http://schemas.microsoft.com/office/powerpoint/2010/main" val="4470694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3848772" y="1363132"/>
            <a:ext cx="4587588" cy="4262632"/>
          </a:xfrm>
          <a:prstGeom prst="rect">
            <a:avLst/>
          </a:prstGeom>
        </p:spPr>
      </p:pic>
      <p:sp>
        <p:nvSpPr>
          <p:cNvPr id="6" name="菱形 5"/>
          <p:cNvSpPr/>
          <p:nvPr/>
        </p:nvSpPr>
        <p:spPr>
          <a:xfrm>
            <a:off x="4083050" y="1416050"/>
            <a:ext cx="4025900" cy="4025900"/>
          </a:xfrm>
          <a:prstGeom prst="diamond">
            <a:avLst/>
          </a:prstGeom>
          <a:gradFill flip="none" rotWithShape="1">
            <a:gsLst>
              <a:gs pos="0">
                <a:schemeClr val="accent3">
                  <a:lumMod val="5000"/>
                  <a:lumOff val="95000"/>
                  <a:alpha val="3000"/>
                </a:schemeClr>
              </a:gs>
              <a:gs pos="83000">
                <a:schemeClr val="accent3">
                  <a:lumMod val="45000"/>
                  <a:lumOff val="55000"/>
                  <a:alpha val="57000"/>
                </a:schemeClr>
              </a:gs>
              <a:gs pos="100000">
                <a:schemeClr val="accent3">
                  <a:lumMod val="30000"/>
                  <a:lumOff val="70000"/>
                  <a:alpha val="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6600" b="1" dirty="0">
                <a:solidFill>
                  <a:schemeClr val="tx1">
                    <a:lumMod val="75000"/>
                    <a:lumOff val="25000"/>
                  </a:schemeClr>
                </a:solidFill>
              </a:rPr>
              <a:t>总结</a:t>
            </a:r>
          </a:p>
        </p:txBody>
      </p:sp>
      <p:grpSp>
        <p:nvGrpSpPr>
          <p:cNvPr id="7" name="组合 6"/>
          <p:cNvGrpSpPr/>
          <p:nvPr/>
        </p:nvGrpSpPr>
        <p:grpSpPr>
          <a:xfrm>
            <a:off x="1088594" y="1416050"/>
            <a:ext cx="2432768" cy="581592"/>
            <a:chOff x="888096" y="867459"/>
            <a:chExt cx="4504242" cy="1076810"/>
          </a:xfrm>
        </p:grpSpPr>
        <p:sp>
          <p:nvSpPr>
            <p:cNvPr id="8" name="矩形 7"/>
            <p:cNvSpPr/>
            <p:nvPr/>
          </p:nvSpPr>
          <p:spPr>
            <a:xfrm>
              <a:off x="911225" y="867459"/>
              <a:ext cx="4481113" cy="1050241"/>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400"/>
            </a:p>
          </p:txBody>
        </p:sp>
        <p:sp>
          <p:nvSpPr>
            <p:cNvPr id="9" name="椭圆 8"/>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0" name="椭圆 9"/>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1" name="椭圆 10"/>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sp>
          <p:nvSpPr>
            <p:cNvPr id="12" name="椭圆 11"/>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2000"/>
            </a:p>
          </p:txBody>
        </p:sp>
      </p:grpSp>
      <p:sp>
        <p:nvSpPr>
          <p:cNvPr id="13" name="矩形 12"/>
          <p:cNvSpPr/>
          <p:nvPr/>
        </p:nvSpPr>
        <p:spPr>
          <a:xfrm>
            <a:off x="1382998" y="1470789"/>
            <a:ext cx="1927322" cy="461665"/>
          </a:xfrm>
          <a:prstGeom prst="rect">
            <a:avLst/>
          </a:prstGeom>
        </p:spPr>
        <p:txBody>
          <a:bodyPr wrap="none">
            <a:spAutoFit/>
          </a:bodyPr>
          <a:lstStyle/>
          <a:p>
            <a:r>
              <a:rPr lang="en-US" altLang="zh-CN" sz="2400" b="1" dirty="0">
                <a:solidFill>
                  <a:srgbClr val="7030A0"/>
                </a:solidFill>
              </a:rPr>
              <a:t>Spark</a:t>
            </a:r>
            <a:r>
              <a:rPr lang="zh-CN" altLang="en-US" sz="2400" b="1" dirty="0">
                <a:solidFill>
                  <a:srgbClr val="7030A0"/>
                </a:solidFill>
              </a:rPr>
              <a:t>是什么</a:t>
            </a:r>
          </a:p>
        </p:txBody>
      </p:sp>
      <p:sp>
        <p:nvSpPr>
          <p:cNvPr id="14" name="矩形 13"/>
          <p:cNvSpPr/>
          <p:nvPr/>
        </p:nvSpPr>
        <p:spPr>
          <a:xfrm>
            <a:off x="1137421" y="2039830"/>
            <a:ext cx="2945629" cy="1185324"/>
          </a:xfrm>
          <a:prstGeom prst="rect">
            <a:avLst/>
          </a:prstGeom>
        </p:spPr>
        <p:txBody>
          <a:bodyPr wrap="square">
            <a:spAutoFit/>
          </a:bodyPr>
          <a:lstStyle/>
          <a:p>
            <a:pPr>
              <a:lnSpc>
                <a:spcPct val="130000"/>
              </a:lnSpc>
            </a:pPr>
            <a:r>
              <a:rPr lang="en-US" altLang="zh-CN" sz="1400" b="1" dirty="0">
                <a:solidFill>
                  <a:srgbClr val="7030A0"/>
                </a:solidFill>
                <a:latin typeface="微软雅黑" panose="020B0503020204020204" charset="-122"/>
                <a:ea typeface="微软雅黑" panose="020B0503020204020204" charset="-122"/>
              </a:rPr>
              <a:t>Spark</a:t>
            </a:r>
            <a:r>
              <a:rPr lang="zh-CN" altLang="en-US" sz="1400" b="1" dirty="0">
                <a:solidFill>
                  <a:srgbClr val="7030A0"/>
                </a:solidFill>
                <a:latin typeface="微软雅黑" panose="020B0503020204020204" charset="-122"/>
                <a:ea typeface="微软雅黑" panose="020B0503020204020204" charset="-122"/>
              </a:rPr>
              <a:t>本质上是一个集群编程框架，帮助我们实现集群上的并行计算，我们只需要关注自身的业务逻辑，不需要考虑集群内部的资源分配。</a:t>
            </a:r>
          </a:p>
        </p:txBody>
      </p:sp>
      <p:grpSp>
        <p:nvGrpSpPr>
          <p:cNvPr id="15" name="组合 14"/>
          <p:cNvGrpSpPr/>
          <p:nvPr/>
        </p:nvGrpSpPr>
        <p:grpSpPr>
          <a:xfrm>
            <a:off x="1088594" y="3779924"/>
            <a:ext cx="2641761" cy="567242"/>
            <a:chOff x="888096" y="1000203"/>
            <a:chExt cx="4259825" cy="944066"/>
          </a:xfrm>
        </p:grpSpPr>
        <p:sp>
          <p:nvSpPr>
            <p:cNvPr id="16" name="矩形 15"/>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7" name="椭圆 16"/>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8" name="椭圆 17"/>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19" name="椭圆 18"/>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0" name="椭圆 19"/>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1" name="矩形 20"/>
          <p:cNvSpPr/>
          <p:nvPr/>
        </p:nvSpPr>
        <p:spPr>
          <a:xfrm>
            <a:off x="1154030" y="3836554"/>
            <a:ext cx="2601610" cy="461665"/>
          </a:xfrm>
          <a:prstGeom prst="rect">
            <a:avLst/>
          </a:prstGeom>
        </p:spPr>
        <p:txBody>
          <a:bodyPr wrap="none">
            <a:spAutoFit/>
          </a:bodyPr>
          <a:lstStyle/>
          <a:p>
            <a:r>
              <a:rPr lang="zh-CN" altLang="en-US" sz="2400" b="1" dirty="0">
                <a:solidFill>
                  <a:schemeClr val="accent6">
                    <a:lumMod val="75000"/>
                  </a:schemeClr>
                </a:solidFill>
                <a:latin typeface="+mn-ea"/>
              </a:rPr>
              <a:t>为什么</a:t>
            </a:r>
            <a:r>
              <a:rPr lang="en-US" altLang="zh-CN" sz="2400" b="1" dirty="0">
                <a:solidFill>
                  <a:schemeClr val="accent6">
                    <a:lumMod val="75000"/>
                  </a:schemeClr>
                </a:solidFill>
                <a:latin typeface="+mn-ea"/>
              </a:rPr>
              <a:t>Spark</a:t>
            </a:r>
            <a:r>
              <a:rPr lang="zh-CN" altLang="en-US" sz="2400" b="1" dirty="0">
                <a:solidFill>
                  <a:schemeClr val="accent6">
                    <a:lumMod val="75000"/>
                  </a:schemeClr>
                </a:solidFill>
                <a:latin typeface="+mn-ea"/>
              </a:rPr>
              <a:t>更快</a:t>
            </a:r>
          </a:p>
        </p:txBody>
      </p:sp>
      <p:sp>
        <p:nvSpPr>
          <p:cNvPr id="22" name="矩形 21"/>
          <p:cNvSpPr/>
          <p:nvPr/>
        </p:nvSpPr>
        <p:spPr>
          <a:xfrm>
            <a:off x="1137421" y="4389354"/>
            <a:ext cx="2945629" cy="1465401"/>
          </a:xfrm>
          <a:prstGeom prst="rect">
            <a:avLst/>
          </a:prstGeom>
        </p:spPr>
        <p:txBody>
          <a:bodyPr wrap="square">
            <a:spAutoFit/>
          </a:bodyPr>
          <a:lstStyle/>
          <a:p>
            <a:pPr>
              <a:lnSpc>
                <a:spcPct val="130000"/>
              </a:lnSpc>
            </a:pPr>
            <a:r>
              <a:rPr lang="zh-CN" altLang="en-US" sz="1400" b="1" dirty="0">
                <a:solidFill>
                  <a:schemeClr val="accent6">
                    <a:lumMod val="75000"/>
                  </a:schemeClr>
                </a:solidFill>
                <a:latin typeface="微软雅黑" panose="020B0503020204020204" charset="-122"/>
                <a:ea typeface="微软雅黑" panose="020B0503020204020204" charset="-122"/>
              </a:rPr>
              <a:t>通俗的将，</a:t>
            </a:r>
            <a:r>
              <a:rPr lang="en-US" altLang="zh-CN" sz="1400" b="1" dirty="0">
                <a:solidFill>
                  <a:schemeClr val="accent6">
                    <a:lumMod val="75000"/>
                  </a:schemeClr>
                </a:solidFill>
                <a:latin typeface="微软雅黑" panose="020B0503020204020204" charset="-122"/>
                <a:ea typeface="微软雅黑" panose="020B0503020204020204" charset="-122"/>
              </a:rPr>
              <a:t>Spark</a:t>
            </a:r>
            <a:r>
              <a:rPr lang="zh-CN" altLang="en-US" sz="1400" b="1" dirty="0">
                <a:solidFill>
                  <a:schemeClr val="accent6">
                    <a:lumMod val="75000"/>
                  </a:schemeClr>
                </a:solidFill>
                <a:latin typeface="微软雅黑" panose="020B0503020204020204" charset="-122"/>
                <a:ea typeface="微软雅黑" panose="020B0503020204020204" charset="-122"/>
              </a:rPr>
              <a:t>将集群的内存利用起来，通过惰性计算和存储操作进行容错的方式，尽可能节省内存空间的同时为迭代计算和交互式应用节省了大量的磁盘读写操作。</a:t>
            </a:r>
          </a:p>
        </p:txBody>
      </p:sp>
      <p:grpSp>
        <p:nvGrpSpPr>
          <p:cNvPr id="23" name="组合 22"/>
          <p:cNvGrpSpPr/>
          <p:nvPr/>
        </p:nvGrpSpPr>
        <p:grpSpPr>
          <a:xfrm>
            <a:off x="8147839" y="1416050"/>
            <a:ext cx="3189845" cy="581592"/>
            <a:chOff x="888096" y="1000203"/>
            <a:chExt cx="4259825" cy="944066"/>
          </a:xfrm>
        </p:grpSpPr>
        <p:sp>
          <p:nvSpPr>
            <p:cNvPr id="24" name="矩形 23"/>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5" name="椭圆 24"/>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6" name="椭圆 25"/>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7" name="椭圆 26"/>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8" name="椭圆 27"/>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29" name="矩形 28"/>
          <p:cNvSpPr/>
          <p:nvPr/>
        </p:nvSpPr>
        <p:spPr>
          <a:xfrm>
            <a:off x="8273038" y="1486524"/>
            <a:ext cx="3009811" cy="461665"/>
          </a:xfrm>
          <a:prstGeom prst="rect">
            <a:avLst/>
          </a:prstGeom>
        </p:spPr>
        <p:txBody>
          <a:bodyPr wrap="square">
            <a:spAutoFit/>
          </a:bodyPr>
          <a:lstStyle/>
          <a:p>
            <a:r>
              <a:rPr lang="en-US" altLang="zh-CN" sz="2400" b="1" dirty="0">
                <a:solidFill>
                  <a:srgbClr val="0094AA"/>
                </a:solidFill>
              </a:rPr>
              <a:t>RDD</a:t>
            </a:r>
            <a:r>
              <a:rPr lang="zh-CN" altLang="en-US" sz="2400" b="1" dirty="0">
                <a:solidFill>
                  <a:srgbClr val="0094AA"/>
                </a:solidFill>
              </a:rPr>
              <a:t>解决了什么问题</a:t>
            </a:r>
          </a:p>
        </p:txBody>
      </p:sp>
      <p:sp>
        <p:nvSpPr>
          <p:cNvPr id="30" name="矩形 29"/>
          <p:cNvSpPr/>
          <p:nvPr/>
        </p:nvSpPr>
        <p:spPr>
          <a:xfrm>
            <a:off x="8308688" y="2013537"/>
            <a:ext cx="3702397" cy="1745478"/>
          </a:xfrm>
          <a:prstGeom prst="rect">
            <a:avLst/>
          </a:prstGeom>
        </p:spPr>
        <p:txBody>
          <a:bodyPr wrap="square">
            <a:spAutoFit/>
          </a:bodyPr>
          <a:lstStyle/>
          <a:p>
            <a:pPr>
              <a:lnSpc>
                <a:spcPct val="130000"/>
              </a:lnSpc>
            </a:pPr>
            <a:r>
              <a:rPr lang="zh-CN" altLang="en-US" sz="1400" b="1" dirty="0">
                <a:solidFill>
                  <a:srgbClr val="0094AA"/>
                </a:solidFill>
                <a:latin typeface="微软雅黑" panose="020B0503020204020204" charset="-122"/>
                <a:ea typeface="微软雅黑" panose="020B0503020204020204" charset="-122"/>
              </a:rPr>
              <a:t>在</a:t>
            </a:r>
            <a:r>
              <a:rPr lang="en-US" altLang="zh-CN" sz="1400" b="1" dirty="0">
                <a:solidFill>
                  <a:srgbClr val="0094AA"/>
                </a:solidFill>
                <a:latin typeface="微软雅黑" panose="020B0503020204020204" charset="-122"/>
                <a:ea typeface="微软雅黑" panose="020B0503020204020204" charset="-122"/>
              </a:rPr>
              <a:t>RDD</a:t>
            </a:r>
            <a:r>
              <a:rPr lang="zh-CN" altLang="en-US" sz="1400" b="1" dirty="0">
                <a:solidFill>
                  <a:srgbClr val="0094AA"/>
                </a:solidFill>
                <a:latin typeface="微软雅黑" panose="020B0503020204020204" charset="-122"/>
                <a:ea typeface="微软雅黑" panose="020B0503020204020204" charset="-122"/>
              </a:rPr>
              <a:t>之前，已有的计算框架虽然对利用集群中的计算资源做了各类抽象，但还没有实现对集群内存的抽象封装这样对那些需要重复利用中间结果集的应用就很不友好，虽然其他框架也针对具体问题提供了解决方案，但是并不适用于通用计算。</a:t>
            </a:r>
          </a:p>
        </p:txBody>
      </p:sp>
      <p:grpSp>
        <p:nvGrpSpPr>
          <p:cNvPr id="31" name="组合 30"/>
          <p:cNvGrpSpPr/>
          <p:nvPr/>
        </p:nvGrpSpPr>
        <p:grpSpPr>
          <a:xfrm>
            <a:off x="8577864" y="3804578"/>
            <a:ext cx="2828020" cy="542588"/>
            <a:chOff x="888096" y="1000203"/>
            <a:chExt cx="4259825" cy="944066"/>
          </a:xfrm>
        </p:grpSpPr>
        <p:sp>
          <p:nvSpPr>
            <p:cNvPr id="32" name="矩形 31"/>
            <p:cNvSpPr/>
            <p:nvPr/>
          </p:nvSpPr>
          <p:spPr>
            <a:xfrm>
              <a:off x="911225" y="1045634"/>
              <a:ext cx="4199467" cy="872066"/>
            </a:xfrm>
            <a:prstGeom prst="rect">
              <a:avLst/>
            </a:prstGeom>
            <a:no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3" name="椭圆 32"/>
            <p:cNvSpPr/>
            <p:nvPr/>
          </p:nvSpPr>
          <p:spPr>
            <a:xfrm>
              <a:off x="888096" y="1000203"/>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4" name="椭圆 33"/>
            <p:cNvSpPr/>
            <p:nvPr/>
          </p:nvSpPr>
          <p:spPr>
            <a:xfrm>
              <a:off x="888096"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5" name="椭圆 34"/>
            <p:cNvSpPr/>
            <p:nvPr/>
          </p:nvSpPr>
          <p:spPr>
            <a:xfrm>
              <a:off x="5075921" y="1872269"/>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36" name="椭圆 35"/>
            <p:cNvSpPr/>
            <p:nvPr/>
          </p:nvSpPr>
          <p:spPr>
            <a:xfrm>
              <a:off x="5074692" y="1009634"/>
              <a:ext cx="72000" cy="72000"/>
            </a:xfrm>
            <a:prstGeom prst="ellipse">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sp>
        <p:nvSpPr>
          <p:cNvPr id="37" name="矩形 36"/>
          <p:cNvSpPr/>
          <p:nvPr/>
        </p:nvSpPr>
        <p:spPr>
          <a:xfrm>
            <a:off x="8616966" y="3872070"/>
            <a:ext cx="2733441" cy="461665"/>
          </a:xfrm>
          <a:prstGeom prst="rect">
            <a:avLst/>
          </a:prstGeom>
        </p:spPr>
        <p:txBody>
          <a:bodyPr wrap="none">
            <a:spAutoFit/>
          </a:bodyPr>
          <a:lstStyle/>
          <a:p>
            <a:r>
              <a:rPr lang="en-US" altLang="zh-CN" sz="2400" b="1" dirty="0">
                <a:solidFill>
                  <a:schemeClr val="accent3">
                    <a:lumMod val="50000"/>
                  </a:schemeClr>
                </a:solidFill>
                <a:latin typeface="+mn-ea"/>
              </a:rPr>
              <a:t>RDD</a:t>
            </a:r>
            <a:r>
              <a:rPr lang="zh-CN" altLang="en-US" sz="2400" b="1" dirty="0">
                <a:solidFill>
                  <a:schemeClr val="accent3">
                    <a:lumMod val="50000"/>
                  </a:schemeClr>
                </a:solidFill>
                <a:latin typeface="+mn-ea"/>
              </a:rPr>
              <a:t>不适用于什么</a:t>
            </a:r>
          </a:p>
        </p:txBody>
      </p:sp>
      <p:sp>
        <p:nvSpPr>
          <p:cNvPr id="38" name="矩形 37"/>
          <p:cNvSpPr/>
          <p:nvPr/>
        </p:nvSpPr>
        <p:spPr>
          <a:xfrm>
            <a:off x="8108950" y="4389354"/>
            <a:ext cx="3902136" cy="2025555"/>
          </a:xfrm>
          <a:prstGeom prst="rect">
            <a:avLst/>
          </a:prstGeom>
        </p:spPr>
        <p:txBody>
          <a:bodyPr wrap="square">
            <a:spAutoFit/>
          </a:bodyPr>
          <a:lstStyle/>
          <a:p>
            <a:pPr>
              <a:lnSpc>
                <a:spcPct val="130000"/>
              </a:lnSpc>
            </a:pPr>
            <a:r>
              <a:rPr lang="en-US" altLang="zh-CN" sz="1400" b="1" dirty="0">
                <a:solidFill>
                  <a:schemeClr val="accent3">
                    <a:lumMod val="50000"/>
                  </a:schemeClr>
                </a:solidFill>
                <a:latin typeface="+mn-ea"/>
              </a:rPr>
              <a:t>RDD</a:t>
            </a:r>
            <a:r>
              <a:rPr lang="zh-CN" altLang="en-US" sz="1400" b="1" dirty="0">
                <a:solidFill>
                  <a:schemeClr val="accent3">
                    <a:lumMod val="50000"/>
                  </a:schemeClr>
                </a:solidFill>
                <a:latin typeface="+mn-ea"/>
              </a:rPr>
              <a:t>的最大优点是，并行处理只读数据，并且可以通过</a:t>
            </a:r>
            <a:r>
              <a:rPr lang="en-US" altLang="zh-CN" sz="1400" b="1" dirty="0">
                <a:solidFill>
                  <a:schemeClr val="accent3">
                    <a:lumMod val="50000"/>
                  </a:schemeClr>
                </a:solidFill>
                <a:latin typeface="+mn-ea"/>
              </a:rPr>
              <a:t>lineage</a:t>
            </a:r>
            <a:r>
              <a:rPr lang="zh-CN" altLang="en-US" sz="1400" b="1" dirty="0">
                <a:solidFill>
                  <a:schemeClr val="accent3">
                    <a:lumMod val="50000"/>
                  </a:schemeClr>
                </a:solidFill>
                <a:latin typeface="+mn-ea"/>
              </a:rPr>
              <a:t>快速恢复数据。但对于大量写入的程序，比如爬虫就不适合了。保障爬虫数据的完整性，需要做及时的</a:t>
            </a:r>
            <a:r>
              <a:rPr lang="en-US" altLang="zh-CN" sz="1400" b="1" dirty="0">
                <a:solidFill>
                  <a:schemeClr val="accent3">
                    <a:lumMod val="50000"/>
                  </a:schemeClr>
                </a:solidFill>
                <a:latin typeface="+mn-ea"/>
              </a:rPr>
              <a:t>checkpoint,</a:t>
            </a:r>
            <a:r>
              <a:rPr lang="zh-CN" altLang="en-US" sz="1400" b="1" dirty="0">
                <a:solidFill>
                  <a:schemeClr val="accent3">
                    <a:lumMod val="50000"/>
                  </a:schemeClr>
                </a:solidFill>
                <a:latin typeface="+mn-ea"/>
              </a:rPr>
              <a:t>实现多重副本的建立。这种异步机制，只能靠传统的日志型系统完成，比如数据库， </a:t>
            </a:r>
            <a:r>
              <a:rPr lang="en-US" altLang="zh-CN" sz="1400" b="1" dirty="0" err="1">
                <a:solidFill>
                  <a:schemeClr val="accent3">
                    <a:lumMod val="50000"/>
                  </a:schemeClr>
                </a:solidFill>
                <a:latin typeface="+mn-ea"/>
              </a:rPr>
              <a:t>RAMCloud</a:t>
            </a:r>
            <a:r>
              <a:rPr lang="en-US" altLang="zh-CN" sz="1400" b="1" dirty="0">
                <a:solidFill>
                  <a:schemeClr val="accent3">
                    <a:lumMod val="50000"/>
                  </a:schemeClr>
                </a:solidFill>
                <a:latin typeface="+mn-ea"/>
              </a:rPr>
              <a:t>, Percolator, Piccolo.</a:t>
            </a:r>
            <a:endParaRPr lang="zh-CN" altLang="en-US" sz="1100" b="1" dirty="0">
              <a:solidFill>
                <a:schemeClr val="accent3">
                  <a:lumMod val="50000"/>
                </a:schemeClr>
              </a:solidFill>
              <a:latin typeface="+mn-ea"/>
            </a:endParaRPr>
          </a:p>
        </p:txBody>
      </p:sp>
      <p:sp>
        <p:nvSpPr>
          <p:cNvPr id="39" name="矩形 38">
            <a:extLst>
              <a:ext uri="{FF2B5EF4-FFF2-40B4-BE49-F238E27FC236}">
                <a16:creationId xmlns:a16="http://schemas.microsoft.com/office/drawing/2014/main" id="{8BC24E1C-037B-4808-9D47-43280DAE6AD8}"/>
              </a:ext>
            </a:extLst>
          </p:cNvPr>
          <p:cNvSpPr/>
          <p:nvPr/>
        </p:nvSpPr>
        <p:spPr>
          <a:xfrm>
            <a:off x="0" y="60523"/>
            <a:ext cx="1994970" cy="307777"/>
          </a:xfrm>
          <a:prstGeom prst="rect">
            <a:avLst/>
          </a:prstGeom>
        </p:spPr>
        <p:txBody>
          <a:bodyPr wrap="none">
            <a:spAutoFit/>
          </a:bodyPr>
          <a:lstStyle/>
          <a:p>
            <a:r>
              <a:rPr lang="en-US" altLang="zh-CN" sz="1400" b="1" dirty="0"/>
              <a:t>PART TWO Spark</a:t>
            </a:r>
            <a:r>
              <a:rPr lang="zh-CN" altLang="en-US" sz="1400" b="1" dirty="0"/>
              <a:t>总结</a:t>
            </a:r>
          </a:p>
        </p:txBody>
      </p:sp>
      <p:sp>
        <p:nvSpPr>
          <p:cNvPr id="40" name="椭圆 39">
            <a:extLst>
              <a:ext uri="{FF2B5EF4-FFF2-40B4-BE49-F238E27FC236}">
                <a16:creationId xmlns:a16="http://schemas.microsoft.com/office/drawing/2014/main" id="{3F973674-69DD-42F5-B203-DCC68C73C599}"/>
              </a:ext>
            </a:extLst>
          </p:cNvPr>
          <p:cNvSpPr/>
          <p:nvPr/>
        </p:nvSpPr>
        <p:spPr>
          <a:xfrm>
            <a:off x="1945284" y="155779"/>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THREE</a:t>
            </a:r>
          </a:p>
        </p:txBody>
      </p:sp>
      <p:sp>
        <p:nvSpPr>
          <p:cNvPr id="3" name="文本框 2"/>
          <p:cNvSpPr txBox="1"/>
          <p:nvPr/>
        </p:nvSpPr>
        <p:spPr>
          <a:xfrm>
            <a:off x="3936733" y="2255024"/>
            <a:ext cx="4318534" cy="1173976"/>
          </a:xfrm>
          <a:prstGeom prst="rect">
            <a:avLst/>
          </a:prstGeom>
          <a:noFill/>
        </p:spPr>
        <p:txBody>
          <a:bodyPr wrap="square" rtlCol="0">
            <a:spAutoFit/>
          </a:bodyPr>
          <a:lstStyle/>
          <a:p>
            <a:pPr algn="ctr" defTabSz="608965">
              <a:lnSpc>
                <a:spcPct val="130000"/>
              </a:lnSpc>
            </a:pPr>
            <a:r>
              <a:rPr lang="en-US" altLang="zh-CN" sz="6000" b="1" dirty="0">
                <a:latin typeface="+mj-lt"/>
                <a:ea typeface="微软雅黑" panose="020B0503020204020204" charset="-122"/>
              </a:rPr>
              <a:t>GeoSpark</a:t>
            </a:r>
            <a:endParaRPr lang="zh-CN" altLang="en-US" sz="6000" b="1" dirty="0">
              <a:latin typeface="+mj-lt"/>
              <a:ea typeface="微软雅黑" panose="020B0503020204020204" charset="-122"/>
            </a:endParaRPr>
          </a:p>
        </p:txBody>
      </p:sp>
      <p:sp>
        <p:nvSpPr>
          <p:cNvPr id="4" name="矩形 3"/>
          <p:cNvSpPr/>
          <p:nvPr/>
        </p:nvSpPr>
        <p:spPr>
          <a:xfrm>
            <a:off x="4889817" y="4139690"/>
            <a:ext cx="2412366" cy="113341"/>
          </a:xfrm>
          <a:prstGeom prst="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097177" cy="307777"/>
          </a:xfrm>
          <a:prstGeom prst="rect">
            <a:avLst/>
          </a:prstGeom>
        </p:spPr>
        <p:txBody>
          <a:bodyPr wrap="none">
            <a:spAutoFit/>
          </a:bodyPr>
          <a:lstStyle/>
          <a:p>
            <a:r>
              <a:rPr lang="en-US" altLang="zh-CN" sz="1400" b="1" dirty="0"/>
              <a:t>PART THREE GeoSpark</a:t>
            </a:r>
            <a:endParaRPr lang="zh-CN" altLang="en-US" sz="1400" b="1" dirty="0"/>
          </a:p>
        </p:txBody>
      </p:sp>
      <p:sp>
        <p:nvSpPr>
          <p:cNvPr id="3" name="椭圆 2"/>
          <p:cNvSpPr/>
          <p:nvPr/>
        </p:nvSpPr>
        <p:spPr>
          <a:xfrm>
            <a:off x="2035717"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5" name="图片 4">
            <a:extLst>
              <a:ext uri="{FF2B5EF4-FFF2-40B4-BE49-F238E27FC236}">
                <a16:creationId xmlns:a16="http://schemas.microsoft.com/office/drawing/2014/main" id="{CA89ACDC-7434-498A-AA4F-B4A1DF3D259C}"/>
              </a:ext>
            </a:extLst>
          </p:cNvPr>
          <p:cNvPicPr>
            <a:picLocks noChangeAspect="1"/>
          </p:cNvPicPr>
          <p:nvPr/>
        </p:nvPicPr>
        <p:blipFill>
          <a:blip r:embed="rId2"/>
          <a:stretch>
            <a:fillRect/>
          </a:stretch>
        </p:blipFill>
        <p:spPr>
          <a:xfrm>
            <a:off x="628025" y="1668225"/>
            <a:ext cx="3965713" cy="4715450"/>
          </a:xfrm>
          <a:prstGeom prst="rect">
            <a:avLst/>
          </a:prstGeom>
        </p:spPr>
      </p:pic>
      <p:sp>
        <p:nvSpPr>
          <p:cNvPr id="6" name="文本框 5">
            <a:extLst>
              <a:ext uri="{FF2B5EF4-FFF2-40B4-BE49-F238E27FC236}">
                <a16:creationId xmlns:a16="http://schemas.microsoft.com/office/drawing/2014/main" id="{A980F000-52FF-4021-91E3-FA04C383C0BA}"/>
              </a:ext>
            </a:extLst>
          </p:cNvPr>
          <p:cNvSpPr txBox="1"/>
          <p:nvPr/>
        </p:nvSpPr>
        <p:spPr>
          <a:xfrm>
            <a:off x="5125124" y="152073"/>
            <a:ext cx="1941750" cy="400110"/>
          </a:xfrm>
          <a:prstGeom prst="rect">
            <a:avLst/>
          </a:prstGeom>
          <a:noFill/>
        </p:spPr>
        <p:txBody>
          <a:bodyPr wrap="none" rtlCol="0">
            <a:spAutoFit/>
          </a:bodyPr>
          <a:lstStyle/>
          <a:p>
            <a:r>
              <a:rPr lang="en-US" altLang="zh-CN" sz="2000" b="1" dirty="0">
                <a:latin typeface="+mn-ea"/>
              </a:rPr>
              <a:t>GeoSpark</a:t>
            </a:r>
            <a:r>
              <a:rPr lang="zh-CN" altLang="en-US" sz="2000" b="1" dirty="0">
                <a:latin typeface="+mn-ea"/>
              </a:rPr>
              <a:t>概览</a:t>
            </a:r>
          </a:p>
        </p:txBody>
      </p:sp>
      <p:sp>
        <p:nvSpPr>
          <p:cNvPr id="7" name="矩形 6">
            <a:extLst>
              <a:ext uri="{FF2B5EF4-FFF2-40B4-BE49-F238E27FC236}">
                <a16:creationId xmlns:a16="http://schemas.microsoft.com/office/drawing/2014/main" id="{648AF5AA-1291-4D16-BBAC-C4393801ABD8}"/>
              </a:ext>
            </a:extLst>
          </p:cNvPr>
          <p:cNvSpPr/>
          <p:nvPr/>
        </p:nvSpPr>
        <p:spPr>
          <a:xfrm>
            <a:off x="5689777" y="1856087"/>
            <a:ext cx="6096000" cy="679801"/>
          </a:xfrm>
          <a:prstGeom prst="rect">
            <a:avLst/>
          </a:prstGeom>
          <a:solidFill>
            <a:schemeClr val="accent1">
              <a:lumMod val="20000"/>
              <a:lumOff val="80000"/>
            </a:schemeClr>
          </a:solidFill>
          <a:ln>
            <a:solidFill>
              <a:schemeClr val="accent1">
                <a:lumMod val="50000"/>
              </a:schemeClr>
            </a:solidFill>
          </a:ln>
        </p:spPr>
        <p:txBody>
          <a:bodyPr>
            <a:spAutoFit/>
          </a:bodyPr>
          <a:lstStyle/>
          <a:p>
            <a:pPr>
              <a:lnSpc>
                <a:spcPct val="125000"/>
              </a:lnSpc>
            </a:pPr>
            <a:r>
              <a:rPr lang="en-US" altLang="zh-CN" sz="1600" dirty="0">
                <a:latin typeface="+mn-ea"/>
              </a:rPr>
              <a:t>Spatial Query Processing Layer</a:t>
            </a:r>
            <a:r>
              <a:rPr lang="zh-CN" altLang="en-US" sz="1600" dirty="0">
                <a:latin typeface="+mn-ea"/>
              </a:rPr>
              <a:t>在SRDD上有效地执行空间查询处理算法（例如，空间范围，联接，KNN查询）。</a:t>
            </a:r>
          </a:p>
        </p:txBody>
      </p:sp>
      <p:sp>
        <p:nvSpPr>
          <p:cNvPr id="8" name="矩形 7">
            <a:extLst>
              <a:ext uri="{FF2B5EF4-FFF2-40B4-BE49-F238E27FC236}">
                <a16:creationId xmlns:a16="http://schemas.microsoft.com/office/drawing/2014/main" id="{562EBDF5-3843-44FA-8765-5F76860DF35E}"/>
              </a:ext>
            </a:extLst>
          </p:cNvPr>
          <p:cNvSpPr/>
          <p:nvPr/>
        </p:nvSpPr>
        <p:spPr>
          <a:xfrm>
            <a:off x="5689777" y="5201027"/>
            <a:ext cx="6096000" cy="679801"/>
          </a:xfrm>
          <a:prstGeom prst="rect">
            <a:avLst/>
          </a:prstGeom>
          <a:solidFill>
            <a:schemeClr val="accent6">
              <a:lumMod val="20000"/>
              <a:lumOff val="80000"/>
            </a:schemeClr>
          </a:solidFill>
          <a:ln>
            <a:solidFill>
              <a:schemeClr val="accent6">
                <a:lumMod val="50000"/>
              </a:schemeClr>
            </a:solidFill>
          </a:ln>
        </p:spPr>
        <p:txBody>
          <a:bodyPr>
            <a:spAutoFit/>
          </a:bodyPr>
          <a:lstStyle/>
          <a:p>
            <a:pPr>
              <a:lnSpc>
                <a:spcPct val="125000"/>
              </a:lnSpc>
            </a:pPr>
            <a:r>
              <a:rPr lang="zh-CN" altLang="en-US" sz="1600" dirty="0">
                <a:latin typeface="+mn-ea"/>
              </a:rPr>
              <a:t>Apache Spark Layer提供了基本的Spark功能，包括将数据加载/存储到磁盘以及常规的RDD操作。</a:t>
            </a:r>
          </a:p>
        </p:txBody>
      </p:sp>
      <p:sp>
        <p:nvSpPr>
          <p:cNvPr id="9" name="矩形 8">
            <a:extLst>
              <a:ext uri="{FF2B5EF4-FFF2-40B4-BE49-F238E27FC236}">
                <a16:creationId xmlns:a16="http://schemas.microsoft.com/office/drawing/2014/main" id="{07ED7FD5-B6AB-4B6D-AFC8-661919CF3CC2}"/>
              </a:ext>
            </a:extLst>
          </p:cNvPr>
          <p:cNvSpPr/>
          <p:nvPr/>
        </p:nvSpPr>
        <p:spPr>
          <a:xfrm>
            <a:off x="5689777" y="3114129"/>
            <a:ext cx="6096000" cy="1603131"/>
          </a:xfrm>
          <a:prstGeom prst="rect">
            <a:avLst/>
          </a:prstGeom>
          <a:solidFill>
            <a:schemeClr val="accent2">
              <a:lumMod val="20000"/>
              <a:lumOff val="80000"/>
            </a:schemeClr>
          </a:solidFill>
          <a:ln>
            <a:solidFill>
              <a:schemeClr val="accent2">
                <a:lumMod val="50000"/>
              </a:schemeClr>
            </a:solidFill>
          </a:ln>
        </p:spPr>
        <p:txBody>
          <a:bodyPr>
            <a:spAutoFit/>
          </a:bodyPr>
          <a:lstStyle/>
          <a:p>
            <a:pPr>
              <a:lnSpc>
                <a:spcPct val="125000"/>
              </a:lnSpc>
            </a:pPr>
            <a:r>
              <a:rPr lang="en-US" altLang="zh-CN" sz="1600" dirty="0">
                <a:latin typeface="+mn-ea"/>
              </a:rPr>
              <a:t>Spatial R</a:t>
            </a:r>
            <a:r>
              <a:rPr lang="zh-CN" altLang="en-US" sz="1600" dirty="0">
                <a:latin typeface="+mn-ea"/>
              </a:rPr>
              <a:t>DD </a:t>
            </a:r>
            <a:r>
              <a:rPr lang="en-US" altLang="zh-CN" sz="1600" dirty="0">
                <a:latin typeface="+mn-ea"/>
              </a:rPr>
              <a:t>Layer</a:t>
            </a:r>
            <a:r>
              <a:rPr lang="zh-CN" altLang="en-US" sz="1600" dirty="0">
                <a:latin typeface="+mn-ea"/>
              </a:rPr>
              <a:t>由三个新颖的空间弹性分布式数据集（SRDD）组成，这些数据集扩展了常规Apache Spark RDD以便支持几何和空间对象。 GeoSpark提供了一个几何运算库，可访问空间RDD来执行基本的几何运算（例如，重叠，相交）。同时还提供了</a:t>
            </a:r>
            <a:r>
              <a:rPr lang="en-US" altLang="zh-CN" sz="1600" dirty="0">
                <a:latin typeface="+mn-ea"/>
              </a:rPr>
              <a:t>R</a:t>
            </a:r>
            <a:r>
              <a:rPr lang="zh-CN" altLang="en-US" sz="1600" dirty="0">
                <a:latin typeface="+mn-ea"/>
              </a:rPr>
              <a:t>树和四叉树的索引。</a:t>
            </a:r>
          </a:p>
        </p:txBody>
      </p:sp>
      <p:sp>
        <p:nvSpPr>
          <p:cNvPr id="10" name="箭头: 右 9">
            <a:extLst>
              <a:ext uri="{FF2B5EF4-FFF2-40B4-BE49-F238E27FC236}">
                <a16:creationId xmlns:a16="http://schemas.microsoft.com/office/drawing/2014/main" id="{A32D79D3-4DAF-4838-AA29-DF14A07E033A}"/>
              </a:ext>
            </a:extLst>
          </p:cNvPr>
          <p:cNvSpPr/>
          <p:nvPr/>
        </p:nvSpPr>
        <p:spPr>
          <a:xfrm>
            <a:off x="4918451" y="5296434"/>
            <a:ext cx="516356" cy="389597"/>
          </a:xfrm>
          <a:prstGeom prst="rightArrow">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箭头: 右 10">
            <a:extLst>
              <a:ext uri="{FF2B5EF4-FFF2-40B4-BE49-F238E27FC236}">
                <a16:creationId xmlns:a16="http://schemas.microsoft.com/office/drawing/2014/main" id="{F23703BA-6DB8-473B-B1C3-8B78AB6C4E86}"/>
              </a:ext>
            </a:extLst>
          </p:cNvPr>
          <p:cNvSpPr/>
          <p:nvPr/>
        </p:nvSpPr>
        <p:spPr>
          <a:xfrm>
            <a:off x="4915243" y="3107474"/>
            <a:ext cx="516356" cy="389597"/>
          </a:xfrm>
          <a:prstGeom prst="rightArrow">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箭头: 右 11">
            <a:extLst>
              <a:ext uri="{FF2B5EF4-FFF2-40B4-BE49-F238E27FC236}">
                <a16:creationId xmlns:a16="http://schemas.microsoft.com/office/drawing/2014/main" id="{07A593CD-4BBD-47A1-8629-9237C21DDCF2}"/>
              </a:ext>
            </a:extLst>
          </p:cNvPr>
          <p:cNvSpPr/>
          <p:nvPr/>
        </p:nvSpPr>
        <p:spPr>
          <a:xfrm>
            <a:off x="4912446" y="1925561"/>
            <a:ext cx="516356" cy="389597"/>
          </a:xfrm>
          <a:prstGeom prst="rightArrow">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4F759F38-0ABB-4CDC-848F-9AA4FEE825A1}"/>
              </a:ext>
            </a:extLst>
          </p:cNvPr>
          <p:cNvSpPr/>
          <p:nvPr/>
        </p:nvSpPr>
        <p:spPr>
          <a:xfrm>
            <a:off x="1714071" y="616639"/>
            <a:ext cx="8763856" cy="987130"/>
          </a:xfrm>
          <a:prstGeom prst="rect">
            <a:avLst/>
          </a:prstGeom>
          <a:solidFill>
            <a:schemeClr val="accent4">
              <a:lumMod val="20000"/>
              <a:lumOff val="80000"/>
            </a:schemeClr>
          </a:solidFill>
        </p:spPr>
        <p:txBody>
          <a:bodyPr wrap="square">
            <a:spAutoFit/>
          </a:bodyPr>
          <a:lstStyle/>
          <a:p>
            <a:pPr>
              <a:lnSpc>
                <a:spcPct val="125000"/>
              </a:lnSpc>
            </a:pPr>
            <a:r>
              <a:rPr lang="zh-CN" altLang="en-US" sz="1600" dirty="0"/>
              <a:t>大规模空间数据处理需要应对的挑战：</a:t>
            </a:r>
            <a:endParaRPr lang="en-US" altLang="zh-CN" sz="1600" dirty="0"/>
          </a:p>
          <a:p>
            <a:pPr marL="285750" indent="-285750">
              <a:lnSpc>
                <a:spcPct val="125000"/>
              </a:lnSpc>
              <a:buFont typeface="Arial" panose="020B0604020202020204" pitchFamily="34" charset="0"/>
              <a:buChar char="•"/>
            </a:pPr>
            <a:r>
              <a:rPr lang="zh-CN" altLang="en-US" sz="1600" dirty="0"/>
              <a:t>挑战一：可扩展性。底层数据库系统必须能够实现PB级空间数据的有效存储、检索；</a:t>
            </a:r>
          </a:p>
          <a:p>
            <a:pPr marL="285750" indent="-285750">
              <a:lnSpc>
                <a:spcPct val="125000"/>
              </a:lnSpc>
              <a:buFont typeface="Arial" panose="020B0604020202020204" pitchFamily="34" charset="0"/>
              <a:buChar char="•"/>
            </a:pPr>
            <a:r>
              <a:rPr lang="zh-CN" altLang="en-US" sz="1600" dirty="0"/>
              <a:t>挑战二：交互计算。底层的空间数据处理系统需要在不到一秒的响应时间内处理用户的请求。</a:t>
            </a:r>
          </a:p>
        </p:txBody>
      </p:sp>
      <p:sp>
        <p:nvSpPr>
          <p:cNvPr id="4" name="文本框 3">
            <a:extLst>
              <a:ext uri="{FF2B5EF4-FFF2-40B4-BE49-F238E27FC236}">
                <a16:creationId xmlns:a16="http://schemas.microsoft.com/office/drawing/2014/main" id="{067E6CCF-C829-4D92-84F5-4EA80D2E075F}"/>
              </a:ext>
            </a:extLst>
          </p:cNvPr>
          <p:cNvSpPr txBox="1"/>
          <p:nvPr/>
        </p:nvSpPr>
        <p:spPr>
          <a:xfrm>
            <a:off x="1922711" y="6298168"/>
            <a:ext cx="1416863" cy="307777"/>
          </a:xfrm>
          <a:prstGeom prst="rect">
            <a:avLst/>
          </a:prstGeom>
          <a:noFill/>
        </p:spPr>
        <p:txBody>
          <a:bodyPr wrap="none" rtlCol="0">
            <a:spAutoFit/>
          </a:bodyPr>
          <a:lstStyle/>
          <a:p>
            <a:r>
              <a:rPr lang="en-US" altLang="zh-CN" sz="1400" b="1" dirty="0" err="1">
                <a:latin typeface="+mn-ea"/>
              </a:rPr>
              <a:t>GeoSpark</a:t>
            </a:r>
            <a:r>
              <a:rPr lang="zh-CN" altLang="en-US" sz="1400" b="1" dirty="0">
                <a:latin typeface="+mn-ea"/>
              </a:rPr>
              <a:t>架构</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fade">
                                      <p:cBhvr>
                                        <p:cTn id="31" dur="500"/>
                                        <p:tgtEl>
                                          <p:spTgt spid="1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fade">
                                      <p:cBhvr>
                                        <p:cTn id="3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P spid="12" grpId="0" animBg="1"/>
      <p:bldP spid="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291140" cy="307777"/>
          </a:xfrm>
          <a:prstGeom prst="rect">
            <a:avLst/>
          </a:prstGeom>
        </p:spPr>
        <p:txBody>
          <a:bodyPr wrap="none">
            <a:spAutoFit/>
          </a:bodyPr>
          <a:lstStyle/>
          <a:p>
            <a:r>
              <a:rPr lang="en-US" altLang="zh-CN" sz="1400" b="1" dirty="0"/>
              <a:t>PART THREE Spatial RDD</a:t>
            </a:r>
            <a:endParaRPr lang="zh-CN" altLang="en-US" sz="1400" b="1" dirty="0"/>
          </a:p>
        </p:txBody>
      </p:sp>
      <p:sp>
        <p:nvSpPr>
          <p:cNvPr id="3" name="椭圆 2"/>
          <p:cNvSpPr/>
          <p:nvPr/>
        </p:nvSpPr>
        <p:spPr>
          <a:xfrm>
            <a:off x="2213517"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6" name="文本框 5">
            <a:extLst>
              <a:ext uri="{FF2B5EF4-FFF2-40B4-BE49-F238E27FC236}">
                <a16:creationId xmlns:a16="http://schemas.microsoft.com/office/drawing/2014/main" id="{A980F000-52FF-4021-91E3-FA04C383C0BA}"/>
              </a:ext>
            </a:extLst>
          </p:cNvPr>
          <p:cNvSpPr txBox="1"/>
          <p:nvPr/>
        </p:nvSpPr>
        <p:spPr>
          <a:xfrm>
            <a:off x="5453837" y="157740"/>
            <a:ext cx="1284326" cy="400110"/>
          </a:xfrm>
          <a:prstGeom prst="rect">
            <a:avLst/>
          </a:prstGeom>
          <a:noFill/>
        </p:spPr>
        <p:txBody>
          <a:bodyPr wrap="none" rtlCol="0">
            <a:spAutoFit/>
          </a:bodyPr>
          <a:lstStyle/>
          <a:p>
            <a:r>
              <a:rPr lang="zh-CN" altLang="en-US" sz="2000" b="1" dirty="0">
                <a:latin typeface="+mn-ea"/>
              </a:rPr>
              <a:t>空间</a:t>
            </a:r>
            <a:r>
              <a:rPr lang="en-US" altLang="zh-CN" sz="2000" b="1" dirty="0">
                <a:latin typeface="+mn-ea"/>
              </a:rPr>
              <a:t>RDD</a:t>
            </a:r>
            <a:endParaRPr lang="zh-CN" altLang="en-US" sz="2000" b="1" dirty="0">
              <a:latin typeface="+mn-ea"/>
            </a:endParaRPr>
          </a:p>
        </p:txBody>
      </p:sp>
      <p:sp>
        <p:nvSpPr>
          <p:cNvPr id="18" name="文本框 17">
            <a:extLst>
              <a:ext uri="{FF2B5EF4-FFF2-40B4-BE49-F238E27FC236}">
                <a16:creationId xmlns:a16="http://schemas.microsoft.com/office/drawing/2014/main" id="{5FBF79B9-1162-40CB-9244-FF81E7CE71CC}"/>
              </a:ext>
            </a:extLst>
          </p:cNvPr>
          <p:cNvSpPr txBox="1"/>
          <p:nvPr/>
        </p:nvSpPr>
        <p:spPr>
          <a:xfrm>
            <a:off x="5712560" y="4986425"/>
            <a:ext cx="766877" cy="307777"/>
          </a:xfrm>
          <a:prstGeom prst="rect">
            <a:avLst/>
          </a:prstGeom>
          <a:noFill/>
        </p:spPr>
        <p:txBody>
          <a:bodyPr wrap="none" rtlCol="0">
            <a:spAutoFit/>
          </a:bodyPr>
          <a:lstStyle/>
          <a:p>
            <a:r>
              <a:rPr lang="en-US" altLang="zh-CN" sz="1400" b="1" dirty="0">
                <a:latin typeface="+mn-ea"/>
              </a:rPr>
              <a:t>B-Tree</a:t>
            </a:r>
            <a:endParaRPr lang="zh-CN" altLang="en-US" sz="1400" b="1" dirty="0">
              <a:latin typeface="+mn-ea"/>
            </a:endParaRPr>
          </a:p>
        </p:txBody>
      </p:sp>
      <p:sp>
        <p:nvSpPr>
          <p:cNvPr id="19" name="文本框 18">
            <a:extLst>
              <a:ext uri="{FF2B5EF4-FFF2-40B4-BE49-F238E27FC236}">
                <a16:creationId xmlns:a16="http://schemas.microsoft.com/office/drawing/2014/main" id="{325DF373-69F2-48BC-97D3-F6B5AEF821AB}"/>
              </a:ext>
            </a:extLst>
          </p:cNvPr>
          <p:cNvSpPr txBox="1"/>
          <p:nvPr/>
        </p:nvSpPr>
        <p:spPr>
          <a:xfrm>
            <a:off x="535449" y="631741"/>
            <a:ext cx="10613814" cy="752707"/>
          </a:xfrm>
          <a:prstGeom prst="rect">
            <a:avLst/>
          </a:prstGeom>
          <a:solidFill>
            <a:srgbClr val="0094AA"/>
          </a:solidFill>
        </p:spPr>
        <p:txBody>
          <a:bodyPr wrap="square" rtlCol="0">
            <a:spAutoFit/>
          </a:bodyPr>
          <a:lstStyle/>
          <a:p>
            <a:pPr>
              <a:lnSpc>
                <a:spcPct val="125000"/>
              </a:lnSpc>
            </a:pPr>
            <a:r>
              <a:rPr lang="zh-CN" altLang="en-US" b="1" dirty="0">
                <a:solidFill>
                  <a:schemeClr val="bg1"/>
                </a:solidFill>
                <a:latin typeface="+mn-ea"/>
              </a:rPr>
              <a:t>       构建空间</a:t>
            </a:r>
            <a:r>
              <a:rPr lang="en-US" altLang="zh-CN" b="1" dirty="0">
                <a:solidFill>
                  <a:schemeClr val="bg1"/>
                </a:solidFill>
                <a:latin typeface="+mn-ea"/>
              </a:rPr>
              <a:t>RDD</a:t>
            </a:r>
            <a:r>
              <a:rPr lang="zh-CN" altLang="en-US" b="1" dirty="0">
                <a:solidFill>
                  <a:schemeClr val="bg1"/>
                </a:solidFill>
                <a:latin typeface="+mn-ea"/>
              </a:rPr>
              <a:t>的根本原因是一般数据与空间数据维数的不同：一般数值数据在</a:t>
            </a:r>
            <a:r>
              <a:rPr lang="zh-CN" altLang="en-US" b="1" dirty="0">
                <a:solidFill>
                  <a:srgbClr val="FFFF00"/>
                </a:solidFill>
                <a:latin typeface="+mn-ea"/>
              </a:rPr>
              <a:t>一维</a:t>
            </a:r>
            <a:r>
              <a:rPr lang="zh-CN" altLang="en-US" b="1" dirty="0">
                <a:solidFill>
                  <a:schemeClr val="bg1"/>
                </a:solidFill>
                <a:latin typeface="+mn-ea"/>
              </a:rPr>
              <a:t>就可以进行比较，而空间数据需要考虑</a:t>
            </a:r>
            <a:r>
              <a:rPr lang="zh-CN" altLang="en-US" b="1" dirty="0">
                <a:solidFill>
                  <a:srgbClr val="FFFF00"/>
                </a:solidFill>
                <a:latin typeface="+mn-ea"/>
              </a:rPr>
              <a:t>二维</a:t>
            </a:r>
            <a:r>
              <a:rPr lang="zh-CN" altLang="en-US" b="1" dirty="0">
                <a:solidFill>
                  <a:schemeClr val="bg1"/>
                </a:solidFill>
                <a:latin typeface="+mn-ea"/>
              </a:rPr>
              <a:t>。</a:t>
            </a:r>
          </a:p>
        </p:txBody>
      </p:sp>
      <p:sp>
        <p:nvSpPr>
          <p:cNvPr id="20" name="文本框 19">
            <a:extLst>
              <a:ext uri="{FF2B5EF4-FFF2-40B4-BE49-F238E27FC236}">
                <a16:creationId xmlns:a16="http://schemas.microsoft.com/office/drawing/2014/main" id="{1F1BD8BD-1977-473E-91D0-4224A48B9A66}"/>
              </a:ext>
            </a:extLst>
          </p:cNvPr>
          <p:cNvSpPr txBox="1"/>
          <p:nvPr/>
        </p:nvSpPr>
        <p:spPr>
          <a:xfrm>
            <a:off x="535449" y="1546312"/>
            <a:ext cx="10613814" cy="369332"/>
          </a:xfrm>
          <a:prstGeom prst="rect">
            <a:avLst/>
          </a:prstGeom>
          <a:solidFill>
            <a:srgbClr val="7030A0"/>
          </a:solidFill>
        </p:spPr>
        <p:txBody>
          <a:bodyPr wrap="square" rtlCol="0">
            <a:spAutoFit/>
          </a:bodyPr>
          <a:lstStyle/>
          <a:p>
            <a:r>
              <a:rPr lang="zh-CN" altLang="en-US" b="1" dirty="0">
                <a:solidFill>
                  <a:schemeClr val="bg1"/>
                </a:solidFill>
                <a:latin typeface="+mn-ea"/>
              </a:rPr>
              <a:t>       一般数据库中的索引结构为平衡二叉树，</a:t>
            </a:r>
            <a:r>
              <a:rPr lang="en-US" altLang="zh-CN" b="1" dirty="0">
                <a:solidFill>
                  <a:schemeClr val="bg1"/>
                </a:solidFill>
                <a:latin typeface="+mn-ea"/>
              </a:rPr>
              <a:t>B</a:t>
            </a:r>
            <a:r>
              <a:rPr lang="zh-CN" altLang="en-US" b="1" dirty="0">
                <a:solidFill>
                  <a:schemeClr val="bg1"/>
                </a:solidFill>
                <a:latin typeface="+mn-ea"/>
              </a:rPr>
              <a:t>树，</a:t>
            </a:r>
            <a:r>
              <a:rPr lang="en-US" altLang="zh-CN" b="1" dirty="0">
                <a:solidFill>
                  <a:schemeClr val="bg1"/>
                </a:solidFill>
                <a:latin typeface="+mn-ea"/>
              </a:rPr>
              <a:t>B+</a:t>
            </a:r>
            <a:r>
              <a:rPr lang="zh-CN" altLang="en-US" b="1" dirty="0">
                <a:solidFill>
                  <a:schemeClr val="bg1"/>
                </a:solidFill>
                <a:latin typeface="+mn-ea"/>
              </a:rPr>
              <a:t>树加速数据的检索，但是并不适用于空间数据。</a:t>
            </a:r>
          </a:p>
        </p:txBody>
      </p:sp>
      <p:pic>
        <p:nvPicPr>
          <p:cNvPr id="23" name="图片 22">
            <a:extLst>
              <a:ext uri="{FF2B5EF4-FFF2-40B4-BE49-F238E27FC236}">
                <a16:creationId xmlns:a16="http://schemas.microsoft.com/office/drawing/2014/main" id="{28AF7523-1C66-4AC8-ADDE-34C65CF81579}"/>
              </a:ext>
            </a:extLst>
          </p:cNvPr>
          <p:cNvPicPr>
            <a:picLocks noChangeAspect="1"/>
          </p:cNvPicPr>
          <p:nvPr/>
        </p:nvPicPr>
        <p:blipFill>
          <a:blip r:embed="rId2"/>
          <a:stretch>
            <a:fillRect/>
          </a:stretch>
        </p:blipFill>
        <p:spPr>
          <a:xfrm>
            <a:off x="8751793" y="2137779"/>
            <a:ext cx="2992339" cy="2836277"/>
          </a:xfrm>
          <a:prstGeom prst="rect">
            <a:avLst/>
          </a:prstGeom>
        </p:spPr>
      </p:pic>
      <p:pic>
        <p:nvPicPr>
          <p:cNvPr id="25" name="图片 24">
            <a:extLst>
              <a:ext uri="{FF2B5EF4-FFF2-40B4-BE49-F238E27FC236}">
                <a16:creationId xmlns:a16="http://schemas.microsoft.com/office/drawing/2014/main" id="{0554F334-43CD-4A8D-B20F-18454D13CF43}"/>
              </a:ext>
            </a:extLst>
          </p:cNvPr>
          <p:cNvPicPr>
            <a:picLocks noChangeAspect="1"/>
          </p:cNvPicPr>
          <p:nvPr/>
        </p:nvPicPr>
        <p:blipFill>
          <a:blip r:embed="rId3"/>
          <a:stretch>
            <a:fillRect/>
          </a:stretch>
        </p:blipFill>
        <p:spPr>
          <a:xfrm>
            <a:off x="483800" y="2206506"/>
            <a:ext cx="2992339" cy="2639397"/>
          </a:xfrm>
          <a:prstGeom prst="rect">
            <a:avLst/>
          </a:prstGeom>
        </p:spPr>
      </p:pic>
      <p:sp>
        <p:nvSpPr>
          <p:cNvPr id="28" name="矩形 27">
            <a:extLst>
              <a:ext uri="{FF2B5EF4-FFF2-40B4-BE49-F238E27FC236}">
                <a16:creationId xmlns:a16="http://schemas.microsoft.com/office/drawing/2014/main" id="{6AB91696-6504-4A67-8A7C-5AC387B1AC01}"/>
              </a:ext>
            </a:extLst>
          </p:cNvPr>
          <p:cNvSpPr/>
          <p:nvPr/>
        </p:nvSpPr>
        <p:spPr>
          <a:xfrm>
            <a:off x="613506" y="5830643"/>
            <a:ext cx="11130626" cy="372025"/>
          </a:xfrm>
          <a:prstGeom prst="rect">
            <a:avLst/>
          </a:prstGeom>
          <a:solidFill>
            <a:schemeClr val="bg1"/>
          </a:solidFill>
        </p:spPr>
        <p:txBody>
          <a:bodyPr wrap="square">
            <a:spAutoFit/>
          </a:bodyPr>
          <a:lstStyle/>
          <a:p>
            <a:pPr>
              <a:lnSpc>
                <a:spcPct val="125000"/>
              </a:lnSpc>
            </a:pPr>
            <a:r>
              <a:rPr lang="zh-CN" altLang="en-US" sz="1600" dirty="0">
                <a:latin typeface="+mn-ea"/>
              </a:rPr>
              <a:t>再比如，现在需要查询哪个</a:t>
            </a:r>
            <a:r>
              <a:rPr lang="en-US" altLang="zh-CN" sz="1600" dirty="0">
                <a:latin typeface="+mn-ea"/>
              </a:rPr>
              <a:t>POI</a:t>
            </a:r>
            <a:r>
              <a:rPr lang="zh-CN" altLang="en-US" sz="1600" dirty="0">
                <a:latin typeface="+mn-ea"/>
              </a:rPr>
              <a:t>与点</a:t>
            </a:r>
            <a:r>
              <a:rPr lang="en-US" altLang="zh-CN" sz="1600" dirty="0">
                <a:latin typeface="+mn-ea"/>
              </a:rPr>
              <a:t>1</a:t>
            </a:r>
            <a:r>
              <a:rPr lang="zh-CN" altLang="en-US" sz="1600" dirty="0">
                <a:latin typeface="+mn-ea"/>
              </a:rPr>
              <a:t>在同一个</a:t>
            </a:r>
            <a:r>
              <a:rPr lang="en-US" altLang="zh-CN" sz="1600" dirty="0">
                <a:latin typeface="+mn-ea"/>
              </a:rPr>
              <a:t>10*10</a:t>
            </a:r>
            <a:r>
              <a:rPr lang="zh-CN" altLang="en-US" sz="1600" dirty="0">
                <a:latin typeface="+mn-ea"/>
              </a:rPr>
              <a:t>的区域，在这个</a:t>
            </a:r>
            <a:r>
              <a:rPr lang="en-US" altLang="zh-CN" sz="1600" dirty="0">
                <a:latin typeface="+mn-ea"/>
              </a:rPr>
              <a:t>query</a:t>
            </a:r>
            <a:r>
              <a:rPr lang="zh-CN" altLang="en-US" sz="1600" dirty="0">
                <a:latin typeface="+mn-ea"/>
              </a:rPr>
              <a:t>中，利用</a:t>
            </a:r>
            <a:r>
              <a:rPr lang="en-US" altLang="zh-CN" sz="1600" dirty="0">
                <a:latin typeface="+mn-ea"/>
              </a:rPr>
              <a:t>B-tree</a:t>
            </a:r>
            <a:r>
              <a:rPr lang="zh-CN" altLang="en-US" sz="1600" dirty="0">
                <a:latin typeface="+mn-ea"/>
              </a:rPr>
              <a:t>分割的方式无法快速返回结果。</a:t>
            </a:r>
          </a:p>
        </p:txBody>
      </p:sp>
      <p:sp>
        <p:nvSpPr>
          <p:cNvPr id="29" name="文本框 28">
            <a:extLst>
              <a:ext uri="{FF2B5EF4-FFF2-40B4-BE49-F238E27FC236}">
                <a16:creationId xmlns:a16="http://schemas.microsoft.com/office/drawing/2014/main" id="{44CF2C38-5C0B-417D-9978-12591DB7EF02}"/>
              </a:ext>
            </a:extLst>
          </p:cNvPr>
          <p:cNvSpPr txBox="1"/>
          <p:nvPr/>
        </p:nvSpPr>
        <p:spPr>
          <a:xfrm>
            <a:off x="1275290" y="4986425"/>
            <a:ext cx="1409360" cy="307777"/>
          </a:xfrm>
          <a:prstGeom prst="rect">
            <a:avLst/>
          </a:prstGeom>
          <a:solidFill>
            <a:schemeClr val="bg1"/>
          </a:solidFill>
        </p:spPr>
        <p:txBody>
          <a:bodyPr wrap="none" rtlCol="0">
            <a:spAutoFit/>
          </a:bodyPr>
          <a:lstStyle/>
          <a:p>
            <a:r>
              <a:rPr lang="en-US" altLang="zh-CN" sz="1400" b="1" dirty="0">
                <a:latin typeface="+mn-ea"/>
              </a:rPr>
              <a:t>POI</a:t>
            </a:r>
            <a:r>
              <a:rPr lang="zh-CN" altLang="en-US" sz="1400" b="1" dirty="0">
                <a:latin typeface="+mn-ea"/>
              </a:rPr>
              <a:t>的坐标信息</a:t>
            </a:r>
          </a:p>
        </p:txBody>
      </p:sp>
      <p:sp>
        <p:nvSpPr>
          <p:cNvPr id="30" name="文本框 29">
            <a:extLst>
              <a:ext uri="{FF2B5EF4-FFF2-40B4-BE49-F238E27FC236}">
                <a16:creationId xmlns:a16="http://schemas.microsoft.com/office/drawing/2014/main" id="{A9A77E66-8F08-4142-BA73-A87C03CCDC9A}"/>
              </a:ext>
            </a:extLst>
          </p:cNvPr>
          <p:cNvSpPr txBox="1"/>
          <p:nvPr/>
        </p:nvSpPr>
        <p:spPr>
          <a:xfrm>
            <a:off x="9094442" y="5048893"/>
            <a:ext cx="2307042" cy="307777"/>
          </a:xfrm>
          <a:prstGeom prst="rect">
            <a:avLst/>
          </a:prstGeom>
          <a:solidFill>
            <a:schemeClr val="bg1"/>
          </a:solidFill>
        </p:spPr>
        <p:txBody>
          <a:bodyPr wrap="none" rtlCol="0">
            <a:spAutoFit/>
          </a:bodyPr>
          <a:lstStyle/>
          <a:p>
            <a:r>
              <a:rPr lang="en-US" altLang="zh-CN" sz="1400" b="1" dirty="0">
                <a:latin typeface="+mn-ea"/>
              </a:rPr>
              <a:t>POI</a:t>
            </a:r>
            <a:r>
              <a:rPr lang="zh-CN" altLang="en-US" sz="1400" b="1" dirty="0">
                <a:latin typeface="+mn-ea"/>
              </a:rPr>
              <a:t>在二维坐标系上的投影</a:t>
            </a:r>
          </a:p>
        </p:txBody>
      </p:sp>
      <p:pic>
        <p:nvPicPr>
          <p:cNvPr id="32" name="图片 31">
            <a:extLst>
              <a:ext uri="{FF2B5EF4-FFF2-40B4-BE49-F238E27FC236}">
                <a16:creationId xmlns:a16="http://schemas.microsoft.com/office/drawing/2014/main" id="{A910C29A-1660-4477-B3F5-E73D01D1746B}"/>
              </a:ext>
            </a:extLst>
          </p:cNvPr>
          <p:cNvPicPr>
            <a:picLocks noChangeAspect="1"/>
          </p:cNvPicPr>
          <p:nvPr/>
        </p:nvPicPr>
        <p:blipFill>
          <a:blip r:embed="rId4"/>
          <a:stretch>
            <a:fillRect/>
          </a:stretch>
        </p:blipFill>
        <p:spPr>
          <a:xfrm>
            <a:off x="3862674" y="2206507"/>
            <a:ext cx="4466651" cy="2528889"/>
          </a:xfrm>
          <a:prstGeom prst="rect">
            <a:avLst/>
          </a:prstGeom>
        </p:spPr>
      </p:pic>
      <p:sp>
        <p:nvSpPr>
          <p:cNvPr id="34" name="矩形 33">
            <a:extLst>
              <a:ext uri="{FF2B5EF4-FFF2-40B4-BE49-F238E27FC236}">
                <a16:creationId xmlns:a16="http://schemas.microsoft.com/office/drawing/2014/main" id="{F08EAB99-3CBB-4AB7-9F7D-D4D70C278BD1}"/>
              </a:ext>
            </a:extLst>
          </p:cNvPr>
          <p:cNvSpPr/>
          <p:nvPr/>
        </p:nvSpPr>
        <p:spPr>
          <a:xfrm>
            <a:off x="9750175" y="2506894"/>
            <a:ext cx="256854" cy="7397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06920A9C-BFE5-4216-A579-D5A0D59E85B2}"/>
              </a:ext>
            </a:extLst>
          </p:cNvPr>
          <p:cNvSpPr/>
          <p:nvPr/>
        </p:nvSpPr>
        <p:spPr>
          <a:xfrm>
            <a:off x="4837414" y="2163569"/>
            <a:ext cx="1183241" cy="117553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a:extLst>
              <a:ext uri="{FF2B5EF4-FFF2-40B4-BE49-F238E27FC236}">
                <a16:creationId xmlns:a16="http://schemas.microsoft.com/office/drawing/2014/main" id="{DAE35F33-3FE6-48B0-98BE-DD7DB21A86E2}"/>
              </a:ext>
            </a:extLst>
          </p:cNvPr>
          <p:cNvSpPr/>
          <p:nvPr/>
        </p:nvSpPr>
        <p:spPr>
          <a:xfrm>
            <a:off x="9690600" y="2968151"/>
            <a:ext cx="665751" cy="353320"/>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2264BBA9-B883-43CC-9B98-5CB6E0724216}"/>
              </a:ext>
            </a:extLst>
          </p:cNvPr>
          <p:cNvSpPr/>
          <p:nvPr/>
        </p:nvSpPr>
        <p:spPr>
          <a:xfrm>
            <a:off x="4852114" y="2790175"/>
            <a:ext cx="665751" cy="49638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a:extLst>
              <a:ext uri="{FF2B5EF4-FFF2-40B4-BE49-F238E27FC236}">
                <a16:creationId xmlns:a16="http://schemas.microsoft.com/office/drawing/2014/main" id="{CD536FEF-C8F3-4522-9668-881A201A655A}"/>
              </a:ext>
            </a:extLst>
          </p:cNvPr>
          <p:cNvSpPr/>
          <p:nvPr/>
        </p:nvSpPr>
        <p:spPr>
          <a:xfrm>
            <a:off x="5830678" y="4281948"/>
            <a:ext cx="665751" cy="496386"/>
          </a:xfrm>
          <a:prstGeom prst="rect">
            <a:avLst/>
          </a:prstGeom>
          <a:noFill/>
          <a:ln w="1905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899554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9"/>
                                        </p:tgtEl>
                                        <p:attrNameLst>
                                          <p:attrName>style.visibility</p:attrName>
                                        </p:attrNameLst>
                                      </p:cBhvr>
                                      <p:to>
                                        <p:strVal val="visible"/>
                                      </p:to>
                                    </p:set>
                                    <p:animEffect transition="in" filter="fade">
                                      <p:cBhvr>
                                        <p:cTn id="20" dur="500"/>
                                        <p:tgtEl>
                                          <p:spTgt spid="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fade">
                                      <p:cBhvr>
                                        <p:cTn id="25" dur="500"/>
                                        <p:tgtEl>
                                          <p:spTgt spid="3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0"/>
                                        </p:tgtEl>
                                        <p:attrNameLst>
                                          <p:attrName>style.visibility</p:attrName>
                                        </p:attrNameLst>
                                      </p:cBhvr>
                                      <p:to>
                                        <p:strVal val="visible"/>
                                      </p:to>
                                    </p:set>
                                    <p:animEffect transition="in" filter="fade">
                                      <p:cBhvr>
                                        <p:cTn id="36" dur="500"/>
                                        <p:tgtEl>
                                          <p:spTgt spid="3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fade">
                                      <p:cBhvr>
                                        <p:cTn id="41" dur="500"/>
                                        <p:tgtEl>
                                          <p:spTgt spid="35"/>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34"/>
                                        </p:tgtEl>
                                        <p:attrNameLst>
                                          <p:attrName>style.visibility</p:attrName>
                                        </p:attrNameLst>
                                      </p:cBhvr>
                                      <p:to>
                                        <p:strVal val="visible"/>
                                      </p:to>
                                    </p:set>
                                    <p:animEffect transition="in" filter="fade">
                                      <p:cBhvr>
                                        <p:cTn id="44" dur="500"/>
                                        <p:tgtEl>
                                          <p:spTgt spid="3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500"/>
                                        <p:tgtEl>
                                          <p:spTgt spid="37"/>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8"/>
                                        </p:tgtEl>
                                        <p:attrNameLst>
                                          <p:attrName>style.visibility</p:attrName>
                                        </p:attrNameLst>
                                      </p:cBhvr>
                                      <p:to>
                                        <p:strVal val="visible"/>
                                      </p:to>
                                    </p:set>
                                    <p:animEffect transition="in" filter="fade">
                                      <p:cBhvr>
                                        <p:cTn id="52" dur="500"/>
                                        <p:tgtEl>
                                          <p:spTgt spid="38"/>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animEffect transition="in" filter="fade">
                                      <p:cBhvr>
                                        <p:cTn id="55" dur="500"/>
                                        <p:tgtEl>
                                          <p:spTgt spid="3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8"/>
                                        </p:tgtEl>
                                        <p:attrNameLst>
                                          <p:attrName>style.visibility</p:attrName>
                                        </p:attrNameLst>
                                      </p:cBhvr>
                                      <p:to>
                                        <p:strVal val="visible"/>
                                      </p:to>
                                    </p:set>
                                    <p:animEffect transition="in" filter="fade">
                                      <p:cBhvr>
                                        <p:cTn id="6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animBg="1"/>
      <p:bldP spid="20" grpId="0" animBg="1"/>
      <p:bldP spid="28" grpId="0" animBg="1"/>
      <p:bldP spid="29" grpId="0" animBg="1"/>
      <p:bldP spid="30" grpId="0" animBg="1"/>
      <p:bldP spid="34" grpId="0" animBg="1"/>
      <p:bldP spid="35" grpId="0" animBg="1"/>
      <p:bldP spid="36" grpId="0" animBg="1"/>
      <p:bldP spid="37" grpId="0" animBg="1"/>
      <p:bldP spid="3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2560573" cy="307777"/>
          </a:xfrm>
          <a:prstGeom prst="rect">
            <a:avLst/>
          </a:prstGeom>
        </p:spPr>
        <p:txBody>
          <a:bodyPr wrap="none">
            <a:spAutoFit/>
          </a:bodyPr>
          <a:lstStyle/>
          <a:p>
            <a:r>
              <a:rPr lang="en-US" altLang="zh-CN" sz="1400" b="1" dirty="0"/>
              <a:t>PART THREE SRDD Indexing</a:t>
            </a:r>
            <a:endParaRPr lang="zh-CN" altLang="en-US" sz="1400" b="1" dirty="0"/>
          </a:p>
        </p:txBody>
      </p:sp>
      <p:sp>
        <p:nvSpPr>
          <p:cNvPr id="3" name="椭圆 2"/>
          <p:cNvSpPr/>
          <p:nvPr/>
        </p:nvSpPr>
        <p:spPr>
          <a:xfrm>
            <a:off x="2494798" y="13821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4" name="文本框 3">
            <a:extLst>
              <a:ext uri="{FF2B5EF4-FFF2-40B4-BE49-F238E27FC236}">
                <a16:creationId xmlns:a16="http://schemas.microsoft.com/office/drawing/2014/main" id="{A634383A-0E2D-4440-980F-45DC41C0BCF5}"/>
              </a:ext>
            </a:extLst>
          </p:cNvPr>
          <p:cNvSpPr txBox="1"/>
          <p:nvPr/>
        </p:nvSpPr>
        <p:spPr>
          <a:xfrm>
            <a:off x="4732325" y="194880"/>
            <a:ext cx="2727350" cy="400110"/>
          </a:xfrm>
          <a:prstGeom prst="rect">
            <a:avLst/>
          </a:prstGeom>
          <a:noFill/>
        </p:spPr>
        <p:txBody>
          <a:bodyPr wrap="none" rtlCol="0">
            <a:spAutoFit/>
          </a:bodyPr>
          <a:lstStyle>
            <a:defPPr>
              <a:defRPr lang="zh-CN"/>
            </a:defPPr>
            <a:lvl1pPr>
              <a:defRPr sz="2000" b="1">
                <a:latin typeface="+mn-ea"/>
              </a:defRPr>
            </a:lvl1pPr>
          </a:lstStyle>
          <a:p>
            <a:r>
              <a:rPr lang="en-US" altLang="zh-CN" dirty="0"/>
              <a:t>R-Tree &amp; Quad-tree</a:t>
            </a:r>
            <a:endParaRPr lang="zh-CN" altLang="en-US" dirty="0"/>
          </a:p>
        </p:txBody>
      </p:sp>
      <p:sp>
        <p:nvSpPr>
          <p:cNvPr id="6" name="矩形 5">
            <a:extLst>
              <a:ext uri="{FF2B5EF4-FFF2-40B4-BE49-F238E27FC236}">
                <a16:creationId xmlns:a16="http://schemas.microsoft.com/office/drawing/2014/main" id="{50DD856D-4980-46CC-B19B-3C08CA234763}"/>
              </a:ext>
            </a:extLst>
          </p:cNvPr>
          <p:cNvSpPr/>
          <p:nvPr/>
        </p:nvSpPr>
        <p:spPr>
          <a:xfrm>
            <a:off x="446659" y="762561"/>
            <a:ext cx="7340471" cy="369332"/>
          </a:xfrm>
          <a:prstGeom prst="rect">
            <a:avLst/>
          </a:prstGeom>
          <a:solidFill>
            <a:srgbClr val="0094AA"/>
          </a:solidFill>
        </p:spPr>
        <p:txBody>
          <a:bodyPr wrap="none">
            <a:spAutoFit/>
          </a:bodyPr>
          <a:lstStyle/>
          <a:p>
            <a:r>
              <a:rPr lang="zh-CN" altLang="en-US" b="1" dirty="0">
                <a:solidFill>
                  <a:schemeClr val="bg1"/>
                </a:solidFill>
                <a:latin typeface="-apple-system"/>
              </a:rPr>
              <a:t>共同点：都是基于栅格结构把空间分割成栅格，然后构建一棵索引树。</a:t>
            </a:r>
            <a:endParaRPr lang="zh-CN" altLang="en-US" b="1" dirty="0">
              <a:solidFill>
                <a:schemeClr val="bg1"/>
              </a:solidFill>
            </a:endParaRPr>
          </a:p>
        </p:txBody>
      </p:sp>
      <p:sp>
        <p:nvSpPr>
          <p:cNvPr id="7" name="文本框 6">
            <a:extLst>
              <a:ext uri="{FF2B5EF4-FFF2-40B4-BE49-F238E27FC236}">
                <a16:creationId xmlns:a16="http://schemas.microsoft.com/office/drawing/2014/main" id="{FE701724-35EF-4E8C-857B-74C102441EF7}"/>
              </a:ext>
            </a:extLst>
          </p:cNvPr>
          <p:cNvSpPr txBox="1"/>
          <p:nvPr/>
        </p:nvSpPr>
        <p:spPr>
          <a:xfrm>
            <a:off x="420191" y="1304349"/>
            <a:ext cx="4344459" cy="400110"/>
          </a:xfrm>
          <a:prstGeom prst="rect">
            <a:avLst/>
          </a:prstGeom>
          <a:noFill/>
        </p:spPr>
        <p:txBody>
          <a:bodyPr wrap="none" rtlCol="0">
            <a:spAutoFit/>
          </a:bodyPr>
          <a:lstStyle/>
          <a:p>
            <a:r>
              <a:rPr lang="en-US" altLang="zh-CN" sz="2000" b="1" dirty="0">
                <a:solidFill>
                  <a:srgbClr val="7030A0"/>
                </a:solidFill>
                <a:latin typeface="Segoe Print" panose="02000600000000000000" pitchFamily="2" charset="0"/>
              </a:rPr>
              <a:t>R-Tree (Region-Tree): BB, MBB</a:t>
            </a:r>
          </a:p>
        </p:txBody>
      </p:sp>
      <p:pic>
        <p:nvPicPr>
          <p:cNvPr id="1026" name="Picture 2">
            <a:extLst>
              <a:ext uri="{FF2B5EF4-FFF2-40B4-BE49-F238E27FC236}">
                <a16:creationId xmlns:a16="http://schemas.microsoft.com/office/drawing/2014/main" id="{B4A2DD20-4696-43E6-89DA-5204A27824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8543" t="10781" r="1" b="788"/>
          <a:stretch/>
        </p:blipFill>
        <p:spPr bwMode="auto">
          <a:xfrm>
            <a:off x="691620" y="3451112"/>
            <a:ext cx="2184158" cy="184164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D6879CA-94C4-41F6-A6CE-2BA113F9B56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46" t="7141"/>
          <a:stretch/>
        </p:blipFill>
        <p:spPr bwMode="auto">
          <a:xfrm>
            <a:off x="3191791" y="3554688"/>
            <a:ext cx="2770749" cy="1634492"/>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BC5D65AA-5ED6-4908-942D-2E31A74C8343}"/>
              </a:ext>
            </a:extLst>
          </p:cNvPr>
          <p:cNvSpPr txBox="1"/>
          <p:nvPr/>
        </p:nvSpPr>
        <p:spPr>
          <a:xfrm>
            <a:off x="1332293" y="5627583"/>
            <a:ext cx="902811" cy="307777"/>
          </a:xfrm>
          <a:prstGeom prst="rect">
            <a:avLst/>
          </a:prstGeom>
          <a:noFill/>
        </p:spPr>
        <p:txBody>
          <a:bodyPr wrap="none" rtlCol="0">
            <a:spAutoFit/>
          </a:bodyPr>
          <a:lstStyle/>
          <a:p>
            <a:r>
              <a:rPr lang="zh-CN" altLang="en-US" sz="1400" b="1" dirty="0">
                <a:latin typeface="+mn-ea"/>
              </a:rPr>
              <a:t>一组对象</a:t>
            </a:r>
          </a:p>
        </p:txBody>
      </p:sp>
      <p:sp>
        <p:nvSpPr>
          <p:cNvPr id="11" name="文本框 10">
            <a:extLst>
              <a:ext uri="{FF2B5EF4-FFF2-40B4-BE49-F238E27FC236}">
                <a16:creationId xmlns:a16="http://schemas.microsoft.com/office/drawing/2014/main" id="{0C92154A-A15B-42C4-BFB2-F3E1DA566CC7}"/>
              </a:ext>
            </a:extLst>
          </p:cNvPr>
          <p:cNvSpPr txBox="1"/>
          <p:nvPr/>
        </p:nvSpPr>
        <p:spPr>
          <a:xfrm>
            <a:off x="4355299" y="5627583"/>
            <a:ext cx="431528" cy="307777"/>
          </a:xfrm>
          <a:prstGeom prst="rect">
            <a:avLst/>
          </a:prstGeom>
          <a:noFill/>
        </p:spPr>
        <p:txBody>
          <a:bodyPr wrap="none" rtlCol="0">
            <a:spAutoFit/>
          </a:bodyPr>
          <a:lstStyle/>
          <a:p>
            <a:r>
              <a:rPr lang="en-US" altLang="zh-CN" sz="1400" b="1" dirty="0">
                <a:latin typeface="+mn-ea"/>
              </a:rPr>
              <a:t>BB</a:t>
            </a:r>
            <a:endParaRPr lang="zh-CN" altLang="en-US" sz="1400" b="1" dirty="0">
              <a:latin typeface="+mn-ea"/>
            </a:endParaRPr>
          </a:p>
        </p:txBody>
      </p:sp>
      <p:sp>
        <p:nvSpPr>
          <p:cNvPr id="9" name="文本框 8">
            <a:extLst>
              <a:ext uri="{FF2B5EF4-FFF2-40B4-BE49-F238E27FC236}">
                <a16:creationId xmlns:a16="http://schemas.microsoft.com/office/drawing/2014/main" id="{98D6B599-8186-4C8B-828F-5D8463C4DE43}"/>
              </a:ext>
            </a:extLst>
          </p:cNvPr>
          <p:cNvSpPr txBox="1"/>
          <p:nvPr/>
        </p:nvSpPr>
        <p:spPr>
          <a:xfrm>
            <a:off x="420191" y="2042167"/>
            <a:ext cx="5109156" cy="987578"/>
          </a:xfrm>
          <a:prstGeom prst="rect">
            <a:avLst/>
          </a:prstGeom>
          <a:noFill/>
        </p:spPr>
        <p:txBody>
          <a:bodyPr wrap="square" rtlCol="0">
            <a:spAutoFit/>
          </a:bodyPr>
          <a:lstStyle/>
          <a:p>
            <a:pPr>
              <a:lnSpc>
                <a:spcPct val="125000"/>
              </a:lnSpc>
            </a:pPr>
            <a:r>
              <a:rPr lang="en-US" altLang="zh-CN" sz="1600" b="1" dirty="0">
                <a:solidFill>
                  <a:srgbClr val="0070C0"/>
                </a:solidFill>
                <a:latin typeface="+mn-ea"/>
              </a:rPr>
              <a:t>BB (Bounding Box)</a:t>
            </a:r>
            <a:r>
              <a:rPr lang="zh-CN" altLang="en-US" sz="1600" b="1" dirty="0">
                <a:solidFill>
                  <a:srgbClr val="0070C0"/>
                </a:solidFill>
                <a:latin typeface="+mn-ea"/>
              </a:rPr>
              <a:t>：</a:t>
            </a:r>
            <a:endParaRPr lang="en-US" altLang="zh-CN" sz="1600" b="1" dirty="0">
              <a:solidFill>
                <a:srgbClr val="0070C0"/>
              </a:solidFill>
              <a:latin typeface="+mn-ea"/>
            </a:endParaRPr>
          </a:p>
          <a:p>
            <a:pPr>
              <a:lnSpc>
                <a:spcPct val="125000"/>
              </a:lnSpc>
            </a:pPr>
            <a:r>
              <a:rPr lang="en-US" altLang="zh-CN" sz="1600" b="1" dirty="0">
                <a:latin typeface="+mn-ea"/>
              </a:rPr>
              <a:t>a </a:t>
            </a:r>
            <a:r>
              <a:rPr lang="en-US" altLang="zh-CN" sz="1600" b="1" dirty="0">
                <a:solidFill>
                  <a:srgbClr val="FF0000"/>
                </a:solidFill>
                <a:latin typeface="+mn-ea"/>
              </a:rPr>
              <a:t>rectangle</a:t>
            </a:r>
            <a:r>
              <a:rPr lang="en-US" altLang="zh-CN" sz="1600" b="1" dirty="0">
                <a:latin typeface="+mn-ea"/>
              </a:rPr>
              <a:t> that contains </a:t>
            </a:r>
            <a:r>
              <a:rPr lang="en-US" altLang="zh-CN" sz="1600" b="1" dirty="0">
                <a:solidFill>
                  <a:srgbClr val="FF0000"/>
                </a:solidFill>
                <a:latin typeface="+mn-ea"/>
              </a:rPr>
              <a:t>a group of objects</a:t>
            </a:r>
          </a:p>
          <a:p>
            <a:pPr>
              <a:lnSpc>
                <a:spcPct val="125000"/>
              </a:lnSpc>
            </a:pPr>
            <a:r>
              <a:rPr lang="zh-CN" altLang="en-US" sz="1600" b="1" dirty="0">
                <a:latin typeface="+mn-ea"/>
              </a:rPr>
              <a:t>边界框是一个包含</a:t>
            </a:r>
            <a:r>
              <a:rPr lang="zh-CN" altLang="en-US" sz="1600" b="1" dirty="0">
                <a:solidFill>
                  <a:srgbClr val="FF0000"/>
                </a:solidFill>
                <a:latin typeface="+mn-ea"/>
              </a:rPr>
              <a:t>一组对象</a:t>
            </a:r>
            <a:r>
              <a:rPr lang="zh-CN" altLang="en-US" sz="1600" b="1" dirty="0">
                <a:solidFill>
                  <a:schemeClr val="tx1">
                    <a:lumMod val="95000"/>
                    <a:lumOff val="5000"/>
                  </a:schemeClr>
                </a:solidFill>
                <a:latin typeface="+mn-ea"/>
              </a:rPr>
              <a:t>的</a:t>
            </a:r>
            <a:r>
              <a:rPr lang="zh-CN" altLang="en-US" sz="1600" b="1" dirty="0">
                <a:solidFill>
                  <a:srgbClr val="FF0000"/>
                </a:solidFill>
                <a:latin typeface="+mn-ea"/>
              </a:rPr>
              <a:t>矩形</a:t>
            </a:r>
          </a:p>
        </p:txBody>
      </p:sp>
      <p:sp>
        <p:nvSpPr>
          <p:cNvPr id="10" name="矩形 9">
            <a:extLst>
              <a:ext uri="{FF2B5EF4-FFF2-40B4-BE49-F238E27FC236}">
                <a16:creationId xmlns:a16="http://schemas.microsoft.com/office/drawing/2014/main" id="{753D296B-47D1-4D7D-811E-251F9BA514C2}"/>
              </a:ext>
            </a:extLst>
          </p:cNvPr>
          <p:cNvSpPr/>
          <p:nvPr/>
        </p:nvSpPr>
        <p:spPr>
          <a:xfrm>
            <a:off x="6096000" y="2039988"/>
            <a:ext cx="5823389" cy="987578"/>
          </a:xfrm>
          <a:prstGeom prst="rect">
            <a:avLst/>
          </a:prstGeom>
          <a:solidFill>
            <a:schemeClr val="bg1"/>
          </a:solidFill>
        </p:spPr>
        <p:txBody>
          <a:bodyPr wrap="none" rtlCol="0">
            <a:spAutoFit/>
          </a:bodyPr>
          <a:lstStyle/>
          <a:p>
            <a:pPr>
              <a:lnSpc>
                <a:spcPct val="125000"/>
              </a:lnSpc>
            </a:pPr>
            <a:r>
              <a:rPr lang="en-US" altLang="zh-CN" sz="1600" b="1" dirty="0">
                <a:solidFill>
                  <a:srgbClr val="002060"/>
                </a:solidFill>
                <a:latin typeface="+mn-ea"/>
              </a:rPr>
              <a:t>Minimum Bounding Box (MBB)</a:t>
            </a:r>
            <a:r>
              <a:rPr lang="zh-CN" altLang="en-US" sz="1600" b="1" dirty="0">
                <a:solidFill>
                  <a:srgbClr val="002060"/>
                </a:solidFill>
                <a:latin typeface="+mn-ea"/>
              </a:rPr>
              <a:t>：</a:t>
            </a:r>
            <a:endParaRPr lang="en-US" altLang="zh-CN" sz="1600" b="1" dirty="0">
              <a:solidFill>
                <a:srgbClr val="002060"/>
              </a:solidFill>
              <a:latin typeface="+mn-ea"/>
            </a:endParaRPr>
          </a:p>
          <a:p>
            <a:pPr>
              <a:lnSpc>
                <a:spcPct val="125000"/>
              </a:lnSpc>
            </a:pPr>
            <a:r>
              <a:rPr lang="en-US" altLang="zh-CN" sz="1600" b="1" dirty="0">
                <a:solidFill>
                  <a:schemeClr val="tx1">
                    <a:lumMod val="95000"/>
                    <a:lumOff val="5000"/>
                  </a:schemeClr>
                </a:solidFill>
                <a:latin typeface="+mn-ea"/>
              </a:rPr>
              <a:t>the </a:t>
            </a:r>
            <a:r>
              <a:rPr lang="en-US" altLang="zh-CN" sz="1600" b="1" dirty="0">
                <a:solidFill>
                  <a:srgbClr val="FF0000"/>
                </a:solidFill>
                <a:latin typeface="+mn-ea"/>
              </a:rPr>
              <a:t>smallest</a:t>
            </a:r>
            <a:r>
              <a:rPr lang="en-US" altLang="zh-CN" sz="1600" b="1" dirty="0">
                <a:solidFill>
                  <a:schemeClr val="tx1">
                    <a:lumMod val="95000"/>
                    <a:lumOff val="5000"/>
                  </a:schemeClr>
                </a:solidFill>
                <a:latin typeface="+mn-ea"/>
              </a:rPr>
              <a:t> rectangle that contains a group of objects</a:t>
            </a:r>
          </a:p>
          <a:p>
            <a:pPr>
              <a:lnSpc>
                <a:spcPct val="125000"/>
              </a:lnSpc>
            </a:pPr>
            <a:r>
              <a:rPr lang="zh-CN" altLang="en-US" sz="1600" b="1" dirty="0">
                <a:solidFill>
                  <a:schemeClr val="tx1">
                    <a:lumMod val="95000"/>
                    <a:lumOff val="5000"/>
                  </a:schemeClr>
                </a:solidFill>
                <a:latin typeface="+mn-ea"/>
              </a:rPr>
              <a:t>最小边界框是能够包含一组对象的</a:t>
            </a:r>
            <a:r>
              <a:rPr lang="zh-CN" altLang="en-US" sz="1600" b="1" dirty="0">
                <a:solidFill>
                  <a:srgbClr val="FF0000"/>
                </a:solidFill>
                <a:latin typeface="+mn-ea"/>
              </a:rPr>
              <a:t>最小的</a:t>
            </a:r>
            <a:r>
              <a:rPr lang="zh-CN" altLang="en-US" sz="1600" b="1" dirty="0">
                <a:solidFill>
                  <a:schemeClr val="tx1">
                    <a:lumMod val="95000"/>
                    <a:lumOff val="5000"/>
                  </a:schemeClr>
                </a:solidFill>
                <a:latin typeface="+mn-ea"/>
              </a:rPr>
              <a:t>矩形</a:t>
            </a:r>
          </a:p>
        </p:txBody>
      </p:sp>
      <p:pic>
        <p:nvPicPr>
          <p:cNvPr id="1030" name="Picture 6">
            <a:extLst>
              <a:ext uri="{FF2B5EF4-FFF2-40B4-BE49-F238E27FC236}">
                <a16:creationId xmlns:a16="http://schemas.microsoft.com/office/drawing/2014/main" id="{626F4299-7A96-4C36-B9D9-9813BC7A13E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2402" t="26015"/>
          <a:stretch/>
        </p:blipFill>
        <p:spPr bwMode="auto">
          <a:xfrm>
            <a:off x="6379119" y="3554688"/>
            <a:ext cx="2015228" cy="163449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a:extLst>
              <a:ext uri="{FF2B5EF4-FFF2-40B4-BE49-F238E27FC236}">
                <a16:creationId xmlns:a16="http://schemas.microsoft.com/office/drawing/2014/main" id="{97D80DA8-C333-42B8-B0A9-931F9EF91222}"/>
              </a:ext>
            </a:extLst>
          </p:cNvPr>
          <p:cNvSpPr txBox="1"/>
          <p:nvPr/>
        </p:nvSpPr>
        <p:spPr>
          <a:xfrm>
            <a:off x="7151738" y="5627583"/>
            <a:ext cx="615874" cy="307777"/>
          </a:xfrm>
          <a:prstGeom prst="rect">
            <a:avLst/>
          </a:prstGeom>
          <a:noFill/>
        </p:spPr>
        <p:txBody>
          <a:bodyPr wrap="none" rtlCol="0">
            <a:spAutoFit/>
          </a:bodyPr>
          <a:lstStyle/>
          <a:p>
            <a:r>
              <a:rPr lang="en-US" altLang="zh-CN" sz="1400" b="1" dirty="0">
                <a:latin typeface="+mn-ea"/>
              </a:rPr>
              <a:t>MBB</a:t>
            </a:r>
            <a:endParaRPr lang="zh-CN" altLang="en-US" sz="1400" b="1" dirty="0">
              <a:latin typeface="+mn-ea"/>
            </a:endParaRPr>
          </a:p>
        </p:txBody>
      </p:sp>
      <p:pic>
        <p:nvPicPr>
          <p:cNvPr id="1032" name="Picture 8">
            <a:extLst>
              <a:ext uri="{FF2B5EF4-FFF2-40B4-BE49-F238E27FC236}">
                <a16:creationId xmlns:a16="http://schemas.microsoft.com/office/drawing/2014/main" id="{F820F2EA-4668-4B2C-A3E2-D013C70BE1E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0255" t="24988" r="11360"/>
          <a:stretch/>
        </p:blipFill>
        <p:spPr bwMode="auto">
          <a:xfrm>
            <a:off x="8810926" y="3566445"/>
            <a:ext cx="3204928" cy="1634492"/>
          </a:xfrm>
          <a:prstGeom prst="rect">
            <a:avLst/>
          </a:prstGeom>
          <a:noFill/>
          <a:extLst>
            <a:ext uri="{909E8E84-426E-40DD-AFC4-6F175D3DCCD1}">
              <a14:hiddenFill xmlns:a14="http://schemas.microsoft.com/office/drawing/2010/main">
                <a:solidFill>
                  <a:srgbClr val="FFFFFF"/>
                </a:solidFill>
              </a14:hiddenFill>
            </a:ext>
          </a:extLst>
        </p:spPr>
      </p:pic>
      <p:sp>
        <p:nvSpPr>
          <p:cNvPr id="12" name="文本框 11">
            <a:extLst>
              <a:ext uri="{FF2B5EF4-FFF2-40B4-BE49-F238E27FC236}">
                <a16:creationId xmlns:a16="http://schemas.microsoft.com/office/drawing/2014/main" id="{AA1C9833-64D2-40DD-918F-4207147328E9}"/>
              </a:ext>
            </a:extLst>
          </p:cNvPr>
          <p:cNvSpPr txBox="1"/>
          <p:nvPr/>
        </p:nvSpPr>
        <p:spPr>
          <a:xfrm>
            <a:off x="8741999" y="5478311"/>
            <a:ext cx="3342781" cy="606320"/>
          </a:xfrm>
          <a:prstGeom prst="rect">
            <a:avLst/>
          </a:prstGeom>
          <a:solidFill>
            <a:schemeClr val="bg1"/>
          </a:solidFill>
        </p:spPr>
        <p:txBody>
          <a:bodyPr wrap="square" rtlCol="0">
            <a:spAutoFit/>
          </a:bodyPr>
          <a:lstStyle/>
          <a:p>
            <a:pPr>
              <a:lnSpc>
                <a:spcPct val="125000"/>
              </a:lnSpc>
            </a:pPr>
            <a:r>
              <a:rPr lang="zh-CN" altLang="en-US" sz="1400" b="1" dirty="0">
                <a:latin typeface="+mn-ea"/>
              </a:rPr>
              <a:t>一个矩形可以直接用</a:t>
            </a:r>
            <a:r>
              <a:rPr lang="zh-CN" altLang="en-US" sz="1400" b="1" dirty="0">
                <a:solidFill>
                  <a:srgbClr val="0070C0"/>
                </a:solidFill>
                <a:latin typeface="+mn-ea"/>
              </a:rPr>
              <a:t>右上角坐标和左下角坐标</a:t>
            </a:r>
            <a:r>
              <a:rPr lang="zh-CN" altLang="en-US" sz="1400" b="1" dirty="0">
                <a:latin typeface="+mn-ea"/>
              </a:rPr>
              <a:t>来表示，例如</a:t>
            </a:r>
            <a:r>
              <a:rPr lang="en-US" altLang="zh-CN" sz="1400" b="1" dirty="0">
                <a:solidFill>
                  <a:srgbClr val="FF0000"/>
                </a:solidFill>
                <a:latin typeface="+mn-ea"/>
              </a:rPr>
              <a:t>((10, 20), (50, 40))</a:t>
            </a:r>
            <a:endParaRPr lang="zh-CN" altLang="en-US" sz="1400" b="1" dirty="0">
              <a:solidFill>
                <a:srgbClr val="FF0000"/>
              </a:solidFill>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026"/>
                                        </p:tgtEl>
                                        <p:attrNameLst>
                                          <p:attrName>style.visibility</p:attrName>
                                        </p:attrNameLst>
                                      </p:cBhvr>
                                      <p:to>
                                        <p:strVal val="visible"/>
                                      </p:to>
                                    </p:set>
                                    <p:animEffect transition="in" filter="fade">
                                      <p:cBhvr>
                                        <p:cTn id="22" dur="500"/>
                                        <p:tgtEl>
                                          <p:spTgt spid="10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10" presetClass="entr" presetSubtype="0" fill="hold" nodeType="withEffect">
                                  <p:stCondLst>
                                    <p:cond delay="0"/>
                                  </p:stCondLst>
                                  <p:childTnLst>
                                    <p:set>
                                      <p:cBhvr>
                                        <p:cTn id="27" dur="1" fill="hold">
                                          <p:stCondLst>
                                            <p:cond delay="0"/>
                                          </p:stCondLst>
                                        </p:cTn>
                                        <p:tgtEl>
                                          <p:spTgt spid="1028"/>
                                        </p:tgtEl>
                                        <p:attrNameLst>
                                          <p:attrName>style.visibility</p:attrName>
                                        </p:attrNameLst>
                                      </p:cBhvr>
                                      <p:to>
                                        <p:strVal val="visible"/>
                                      </p:to>
                                    </p:set>
                                    <p:animEffect transition="in" filter="fade">
                                      <p:cBhvr>
                                        <p:cTn id="28" dur="500"/>
                                        <p:tgtEl>
                                          <p:spTgt spid="102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1030"/>
                                        </p:tgtEl>
                                        <p:attrNameLst>
                                          <p:attrName>style.visibility</p:attrName>
                                        </p:attrNameLst>
                                      </p:cBhvr>
                                      <p:to>
                                        <p:strVal val="visible"/>
                                      </p:to>
                                    </p:set>
                                    <p:animEffect transition="in" filter="fade">
                                      <p:cBhvr>
                                        <p:cTn id="41" dur="500"/>
                                        <p:tgtEl>
                                          <p:spTgt spid="1030"/>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5"/>
                                        </p:tgtEl>
                                        <p:attrNameLst>
                                          <p:attrName>style.visibility</p:attrName>
                                        </p:attrNameLst>
                                      </p:cBhvr>
                                      <p:to>
                                        <p:strVal val="visible"/>
                                      </p:to>
                                    </p:set>
                                    <p:animEffect transition="in" filter="fade">
                                      <p:cBhvr>
                                        <p:cTn id="44" dur="500"/>
                                        <p:tgtEl>
                                          <p:spTgt spid="15"/>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32"/>
                                        </p:tgtEl>
                                        <p:attrNameLst>
                                          <p:attrName>style.visibility</p:attrName>
                                        </p:attrNameLst>
                                      </p:cBhvr>
                                      <p:to>
                                        <p:strVal val="visible"/>
                                      </p:to>
                                    </p:set>
                                    <p:animEffect transition="in" filter="fade">
                                      <p:cBhvr>
                                        <p:cTn id="49" dur="500"/>
                                        <p:tgtEl>
                                          <p:spTgt spid="103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2"/>
                                        </p:tgtEl>
                                        <p:attrNameLst>
                                          <p:attrName>style.visibility</p:attrName>
                                        </p:attrNameLst>
                                      </p:cBhvr>
                                      <p:to>
                                        <p:strVal val="visible"/>
                                      </p:to>
                                    </p:set>
                                    <p:animEffect transition="in" filter="fade">
                                      <p:cBhvr>
                                        <p:cTn id="5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8" grpId="0"/>
      <p:bldP spid="11" grpId="0"/>
      <p:bldP spid="9" grpId="0"/>
      <p:bldP spid="10" grpId="0" animBg="1"/>
      <p:bldP spid="15" grpId="0"/>
      <p:bldP spid="1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a:t>
            </a:r>
            <a:r>
              <a:rPr lang="zh-CN" altLang="en-US" sz="4400" b="1" dirty="0">
                <a:latin typeface="+mj-lt"/>
                <a:ea typeface="微软雅黑" panose="020B0503020204020204" charset="-122"/>
              </a:rPr>
              <a:t> </a:t>
            </a:r>
            <a:r>
              <a:rPr lang="en-US" altLang="zh-CN" sz="4400" b="1" dirty="0">
                <a:latin typeface="+mj-lt"/>
                <a:ea typeface="微软雅黑" panose="020B0503020204020204" charset="-122"/>
              </a:rPr>
              <a:t>ONE</a:t>
            </a:r>
            <a:endParaRPr lang="zh-CN" altLang="en-US" sz="4400" b="1" dirty="0">
              <a:latin typeface="+mj-lt"/>
              <a:ea typeface="微软雅黑" panose="020B0503020204020204" charset="-122"/>
            </a:endParaRPr>
          </a:p>
        </p:txBody>
      </p:sp>
      <p:sp>
        <p:nvSpPr>
          <p:cNvPr id="3" name="文本框 2"/>
          <p:cNvSpPr txBox="1"/>
          <p:nvPr/>
        </p:nvSpPr>
        <p:spPr>
          <a:xfrm>
            <a:off x="3936733" y="2262206"/>
            <a:ext cx="4318534" cy="1166794"/>
          </a:xfrm>
          <a:prstGeom prst="rect">
            <a:avLst/>
          </a:prstGeom>
          <a:noFill/>
        </p:spPr>
        <p:txBody>
          <a:bodyPr wrap="square" rtlCol="0">
            <a:spAutoFit/>
          </a:bodyPr>
          <a:lstStyle/>
          <a:p>
            <a:pPr algn="ctr" defTabSz="608965">
              <a:lnSpc>
                <a:spcPct val="130000"/>
              </a:lnSpc>
            </a:pPr>
            <a:r>
              <a:rPr lang="zh-CN" altLang="en-US" sz="6000" b="1" dirty="0">
                <a:latin typeface="+mj-lt"/>
                <a:ea typeface="微软雅黑" panose="020B0503020204020204" charset="-122"/>
              </a:rPr>
              <a:t>空间数据</a:t>
            </a:r>
          </a:p>
        </p:txBody>
      </p:sp>
      <p:sp>
        <p:nvSpPr>
          <p:cNvPr id="4" name="矩形 3"/>
          <p:cNvSpPr/>
          <p:nvPr/>
        </p:nvSpPr>
        <p:spPr>
          <a:xfrm>
            <a:off x="4889817" y="4139690"/>
            <a:ext cx="2412366" cy="113341"/>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0">
            <a:extLst>
              <a:ext uri="{FF2B5EF4-FFF2-40B4-BE49-F238E27FC236}">
                <a16:creationId xmlns:a16="http://schemas.microsoft.com/office/drawing/2014/main" id="{1047345C-C691-4197-BB67-CCBB3CCFFE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48640"/>
            <a:ext cx="5426362" cy="314922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12">
            <a:extLst>
              <a:ext uri="{FF2B5EF4-FFF2-40B4-BE49-F238E27FC236}">
                <a16:creationId xmlns:a16="http://schemas.microsoft.com/office/drawing/2014/main" id="{915C3072-1E3D-45A3-A3EB-9E8A96F0A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19024" y="1548640"/>
            <a:ext cx="6872976" cy="3149227"/>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BD80BD2-494A-4312-A790-120B2AF9C33B}"/>
              </a:ext>
            </a:extLst>
          </p:cNvPr>
          <p:cNvSpPr txBox="1"/>
          <p:nvPr/>
        </p:nvSpPr>
        <p:spPr>
          <a:xfrm>
            <a:off x="4808742" y="214410"/>
            <a:ext cx="2856295" cy="400110"/>
          </a:xfrm>
          <a:prstGeom prst="rect">
            <a:avLst/>
          </a:prstGeom>
          <a:noFill/>
        </p:spPr>
        <p:txBody>
          <a:bodyPr wrap="none" rtlCol="0">
            <a:spAutoFit/>
          </a:bodyPr>
          <a:lstStyle>
            <a:defPPr>
              <a:defRPr lang="zh-CN"/>
            </a:defPPr>
            <a:lvl1pPr>
              <a:defRPr sz="2000" b="1">
                <a:latin typeface="+mn-ea"/>
              </a:defRPr>
            </a:lvl1pPr>
          </a:lstStyle>
          <a:p>
            <a:r>
              <a:rPr lang="en-US" altLang="zh-CN" dirty="0"/>
              <a:t>R-Tree (Region-Tree)</a:t>
            </a:r>
          </a:p>
        </p:txBody>
      </p:sp>
      <p:sp>
        <p:nvSpPr>
          <p:cNvPr id="7" name="矩形 6">
            <a:extLst>
              <a:ext uri="{FF2B5EF4-FFF2-40B4-BE49-F238E27FC236}">
                <a16:creationId xmlns:a16="http://schemas.microsoft.com/office/drawing/2014/main" id="{7BDC011F-E415-4DFD-BA42-E231754E36F5}"/>
              </a:ext>
            </a:extLst>
          </p:cNvPr>
          <p:cNvSpPr/>
          <p:nvPr/>
        </p:nvSpPr>
        <p:spPr>
          <a:xfrm>
            <a:off x="664500" y="699294"/>
            <a:ext cx="9195146" cy="679801"/>
          </a:xfrm>
          <a:prstGeom prst="rect">
            <a:avLst/>
          </a:prstGeom>
          <a:solidFill>
            <a:schemeClr val="bg1"/>
          </a:solidFill>
        </p:spPr>
        <p:txBody>
          <a:bodyPr wrap="none" rtlCol="0">
            <a:spAutoFit/>
          </a:bodyPr>
          <a:lstStyle/>
          <a:p>
            <a:pPr>
              <a:lnSpc>
                <a:spcPct val="125000"/>
              </a:lnSpc>
            </a:pPr>
            <a:r>
              <a:rPr lang="en-US" altLang="zh-CN" sz="1600" b="1" dirty="0">
                <a:solidFill>
                  <a:srgbClr val="7030A0"/>
                </a:solidFill>
                <a:latin typeface="Segoe Print" panose="02000600000000000000" pitchFamily="2" charset="0"/>
              </a:rPr>
              <a:t>An index tree-structure derived from the B-tree that uses multi-dimensional indexes</a:t>
            </a:r>
          </a:p>
          <a:p>
            <a:pPr>
              <a:lnSpc>
                <a:spcPct val="125000"/>
              </a:lnSpc>
            </a:pPr>
            <a:r>
              <a:rPr lang="en-US" altLang="zh-CN" sz="1600" b="1" dirty="0">
                <a:solidFill>
                  <a:srgbClr val="7030A0"/>
                </a:solidFill>
                <a:latin typeface="+mn-ea"/>
              </a:rPr>
              <a:t>R</a:t>
            </a:r>
            <a:r>
              <a:rPr lang="zh-CN" altLang="en-US" sz="1600" b="1" dirty="0">
                <a:solidFill>
                  <a:srgbClr val="7030A0"/>
                </a:solidFill>
                <a:latin typeface="+mn-ea"/>
              </a:rPr>
              <a:t>树是一种从</a:t>
            </a:r>
            <a:r>
              <a:rPr lang="en-US" altLang="zh-CN" sz="1600" b="1" dirty="0">
                <a:solidFill>
                  <a:srgbClr val="7030A0"/>
                </a:solidFill>
                <a:latin typeface="+mn-ea"/>
              </a:rPr>
              <a:t>B</a:t>
            </a:r>
            <a:r>
              <a:rPr lang="zh-CN" altLang="en-US" sz="1600" b="1" dirty="0">
                <a:solidFill>
                  <a:srgbClr val="7030A0"/>
                </a:solidFill>
                <a:latin typeface="+mn-ea"/>
              </a:rPr>
              <a:t>树派生的多索引的索引树结构</a:t>
            </a:r>
            <a:endParaRPr lang="en-US" altLang="zh-CN" sz="1600" b="1" dirty="0">
              <a:solidFill>
                <a:srgbClr val="7030A0"/>
              </a:solidFill>
              <a:latin typeface="+mn-ea"/>
            </a:endParaRPr>
          </a:p>
        </p:txBody>
      </p:sp>
      <p:sp>
        <p:nvSpPr>
          <p:cNvPr id="8" name="矩形 7">
            <a:extLst>
              <a:ext uri="{FF2B5EF4-FFF2-40B4-BE49-F238E27FC236}">
                <a16:creationId xmlns:a16="http://schemas.microsoft.com/office/drawing/2014/main" id="{CD8DBAD0-B343-47C6-938D-9E3C7B29DD82}"/>
              </a:ext>
            </a:extLst>
          </p:cNvPr>
          <p:cNvSpPr/>
          <p:nvPr/>
        </p:nvSpPr>
        <p:spPr>
          <a:xfrm>
            <a:off x="0" y="60523"/>
            <a:ext cx="1831399" cy="307777"/>
          </a:xfrm>
          <a:prstGeom prst="rect">
            <a:avLst/>
          </a:prstGeom>
        </p:spPr>
        <p:txBody>
          <a:bodyPr wrap="none">
            <a:spAutoFit/>
          </a:bodyPr>
          <a:lstStyle/>
          <a:p>
            <a:r>
              <a:rPr lang="en-US" altLang="zh-CN" sz="1400" b="1" dirty="0"/>
              <a:t>PART THREE R-Tree</a:t>
            </a:r>
            <a:endParaRPr lang="zh-CN" altLang="en-US" sz="1400" b="1" dirty="0"/>
          </a:p>
        </p:txBody>
      </p:sp>
      <p:sp>
        <p:nvSpPr>
          <p:cNvPr id="9" name="椭圆 8">
            <a:extLst>
              <a:ext uri="{FF2B5EF4-FFF2-40B4-BE49-F238E27FC236}">
                <a16:creationId xmlns:a16="http://schemas.microsoft.com/office/drawing/2014/main" id="{07D9695E-77AB-4A70-BD56-6AD240654870}"/>
              </a:ext>
            </a:extLst>
          </p:cNvPr>
          <p:cNvSpPr/>
          <p:nvPr/>
        </p:nvSpPr>
        <p:spPr>
          <a:xfrm>
            <a:off x="1765940" y="157739"/>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0" name="文本框 9">
            <a:extLst>
              <a:ext uri="{FF2B5EF4-FFF2-40B4-BE49-F238E27FC236}">
                <a16:creationId xmlns:a16="http://schemas.microsoft.com/office/drawing/2014/main" id="{8B00BC3F-6D5E-4FC5-ADA3-14E6FB9687E4}"/>
              </a:ext>
            </a:extLst>
          </p:cNvPr>
          <p:cNvSpPr txBox="1"/>
          <p:nvPr/>
        </p:nvSpPr>
        <p:spPr>
          <a:xfrm>
            <a:off x="1108883" y="4816816"/>
            <a:ext cx="3672800" cy="338554"/>
          </a:xfrm>
          <a:prstGeom prst="rect">
            <a:avLst/>
          </a:prstGeom>
          <a:noFill/>
        </p:spPr>
        <p:txBody>
          <a:bodyPr wrap="none" rtlCol="0">
            <a:spAutoFit/>
          </a:bodyPr>
          <a:lstStyle/>
          <a:p>
            <a:r>
              <a:rPr lang="zh-CN" altLang="en-US" sz="1600" dirty="0"/>
              <a:t>节点的一般格式：（边界框，子节点）</a:t>
            </a:r>
            <a:endParaRPr lang="en-US" altLang="zh-CN" sz="1600" dirty="0"/>
          </a:p>
        </p:txBody>
      </p:sp>
      <p:sp>
        <p:nvSpPr>
          <p:cNvPr id="11" name="文本框 10">
            <a:extLst>
              <a:ext uri="{FF2B5EF4-FFF2-40B4-BE49-F238E27FC236}">
                <a16:creationId xmlns:a16="http://schemas.microsoft.com/office/drawing/2014/main" id="{5FEA018D-E7B0-4A22-8DA1-FEE768362028}"/>
              </a:ext>
            </a:extLst>
          </p:cNvPr>
          <p:cNvSpPr txBox="1"/>
          <p:nvPr/>
        </p:nvSpPr>
        <p:spPr>
          <a:xfrm>
            <a:off x="6618452" y="4840712"/>
            <a:ext cx="4698722" cy="338554"/>
          </a:xfrm>
          <a:prstGeom prst="rect">
            <a:avLst/>
          </a:prstGeom>
          <a:solidFill>
            <a:schemeClr val="bg1"/>
          </a:solidFill>
        </p:spPr>
        <p:txBody>
          <a:bodyPr wrap="none" rtlCol="0">
            <a:spAutoFit/>
          </a:bodyPr>
          <a:lstStyle/>
          <a:p>
            <a:r>
              <a:rPr lang="zh-CN" altLang="en-US" sz="1600" dirty="0"/>
              <a:t>叶子节点的一般格式：（最小边界框，对象指针）</a:t>
            </a:r>
          </a:p>
        </p:txBody>
      </p:sp>
      <p:sp>
        <p:nvSpPr>
          <p:cNvPr id="12" name="矩形 11">
            <a:extLst>
              <a:ext uri="{FF2B5EF4-FFF2-40B4-BE49-F238E27FC236}">
                <a16:creationId xmlns:a16="http://schemas.microsoft.com/office/drawing/2014/main" id="{8B10ED7A-19DA-40FE-AB97-EBB6D176B6D4}"/>
              </a:ext>
            </a:extLst>
          </p:cNvPr>
          <p:cNvSpPr/>
          <p:nvPr/>
        </p:nvSpPr>
        <p:spPr>
          <a:xfrm>
            <a:off x="1108883" y="5274318"/>
            <a:ext cx="4090065" cy="606320"/>
          </a:xfrm>
          <a:prstGeom prst="rect">
            <a:avLst/>
          </a:prstGeom>
        </p:spPr>
        <p:txBody>
          <a:bodyPr wrap="square">
            <a:spAutoFit/>
          </a:bodyPr>
          <a:lstStyle/>
          <a:p>
            <a:pPr marL="285750" indent="-285750">
              <a:lnSpc>
                <a:spcPct val="125000"/>
              </a:lnSpc>
              <a:buFont typeface="Arial" panose="020B0604020202020204" pitchFamily="34" charset="0"/>
              <a:buChar char="•"/>
            </a:pPr>
            <a:r>
              <a:rPr lang="en-US" altLang="zh-CN" sz="1400" dirty="0">
                <a:latin typeface="+mn-ea"/>
              </a:rPr>
              <a:t>BB1</a:t>
            </a:r>
            <a:r>
              <a:rPr lang="zh-CN" altLang="en-US" sz="1400" dirty="0">
                <a:latin typeface="+mn-ea"/>
              </a:rPr>
              <a:t>中包含两个</a:t>
            </a:r>
            <a:r>
              <a:rPr lang="en-US" altLang="zh-CN" sz="1400" dirty="0">
                <a:latin typeface="+mn-ea"/>
              </a:rPr>
              <a:t>BB</a:t>
            </a:r>
            <a:r>
              <a:rPr lang="zh-CN" altLang="en-US" sz="1400" dirty="0">
                <a:latin typeface="+mn-ea"/>
              </a:rPr>
              <a:t>，</a:t>
            </a:r>
            <a:r>
              <a:rPr lang="en-US" altLang="zh-CN" sz="1400" dirty="0">
                <a:latin typeface="+mn-ea"/>
              </a:rPr>
              <a:t>BB3</a:t>
            </a:r>
            <a:r>
              <a:rPr lang="zh-CN" altLang="en-US" sz="1400" dirty="0">
                <a:latin typeface="+mn-ea"/>
              </a:rPr>
              <a:t>和</a:t>
            </a:r>
            <a:r>
              <a:rPr lang="en-US" altLang="zh-CN" sz="1400" dirty="0">
                <a:latin typeface="+mn-ea"/>
              </a:rPr>
              <a:t>((10, 20), (50, 40))</a:t>
            </a:r>
          </a:p>
          <a:p>
            <a:pPr marL="285750" indent="-285750">
              <a:lnSpc>
                <a:spcPct val="125000"/>
              </a:lnSpc>
              <a:buFont typeface="Arial" panose="020B0604020202020204" pitchFamily="34" charset="0"/>
              <a:buChar char="•"/>
            </a:pPr>
            <a:r>
              <a:rPr lang="en-US" altLang="zh-CN" sz="1400" dirty="0">
                <a:latin typeface="+mn-ea"/>
              </a:rPr>
              <a:t>((10, 20), (50, 40))</a:t>
            </a:r>
            <a:r>
              <a:rPr lang="zh-CN" altLang="en-US" sz="1400" dirty="0">
                <a:latin typeface="+mn-ea"/>
              </a:rPr>
              <a:t>中包含</a:t>
            </a:r>
            <a:r>
              <a:rPr lang="en-US" altLang="zh-CN" sz="1400" dirty="0">
                <a:latin typeface="+mn-ea"/>
              </a:rPr>
              <a:t>ptr1</a:t>
            </a:r>
            <a:endParaRPr lang="zh-CN" altLang="en-US" sz="1400" dirty="0">
              <a:latin typeface="+mn-ea"/>
            </a:endParaRPr>
          </a:p>
        </p:txBody>
      </p:sp>
      <p:sp>
        <p:nvSpPr>
          <p:cNvPr id="13" name="矩形 12">
            <a:extLst>
              <a:ext uri="{FF2B5EF4-FFF2-40B4-BE49-F238E27FC236}">
                <a16:creationId xmlns:a16="http://schemas.microsoft.com/office/drawing/2014/main" id="{4FDD0342-6634-4339-81E9-E0E74D01BBD4}"/>
              </a:ext>
            </a:extLst>
          </p:cNvPr>
          <p:cNvSpPr/>
          <p:nvPr/>
        </p:nvSpPr>
        <p:spPr>
          <a:xfrm>
            <a:off x="6611556" y="5274318"/>
            <a:ext cx="4607824" cy="606320"/>
          </a:xfrm>
          <a:prstGeom prst="rect">
            <a:avLst/>
          </a:prstGeom>
          <a:solidFill>
            <a:schemeClr val="bg1"/>
          </a:solidFill>
        </p:spPr>
        <p:txBody>
          <a:bodyPr wrap="square">
            <a:spAutoFit/>
          </a:bodyPr>
          <a:lstStyle/>
          <a:p>
            <a:pPr marL="285750" indent="-285750">
              <a:lnSpc>
                <a:spcPct val="125000"/>
              </a:lnSpc>
              <a:buFont typeface="Arial" panose="020B0604020202020204" pitchFamily="34" charset="0"/>
              <a:buChar char="•"/>
            </a:pPr>
            <a:r>
              <a:rPr lang="en-US" altLang="zh-CN" sz="1400" dirty="0">
                <a:latin typeface="+mn-ea"/>
              </a:rPr>
              <a:t>BB1</a:t>
            </a:r>
            <a:r>
              <a:rPr lang="zh-CN" altLang="en-US" sz="1400" dirty="0">
                <a:latin typeface="+mn-ea"/>
              </a:rPr>
              <a:t>中包含两个</a:t>
            </a:r>
            <a:r>
              <a:rPr lang="en-US" altLang="zh-CN" sz="1400" dirty="0">
                <a:latin typeface="+mn-ea"/>
              </a:rPr>
              <a:t>BB</a:t>
            </a:r>
            <a:r>
              <a:rPr lang="zh-CN" altLang="en-US" sz="1400" dirty="0">
                <a:latin typeface="+mn-ea"/>
              </a:rPr>
              <a:t>，</a:t>
            </a:r>
            <a:r>
              <a:rPr lang="en-US" altLang="zh-CN" sz="1400" dirty="0">
                <a:latin typeface="+mn-ea"/>
              </a:rPr>
              <a:t>MBB1</a:t>
            </a:r>
            <a:r>
              <a:rPr lang="zh-CN" altLang="en-US" sz="1400" dirty="0">
                <a:latin typeface="+mn-ea"/>
              </a:rPr>
              <a:t>和</a:t>
            </a:r>
            <a:r>
              <a:rPr lang="en-US" altLang="zh-CN" sz="1400" dirty="0">
                <a:latin typeface="+mn-ea"/>
              </a:rPr>
              <a:t>((10, 20), (50, 40))</a:t>
            </a:r>
          </a:p>
          <a:p>
            <a:pPr marL="285750" indent="-285750">
              <a:lnSpc>
                <a:spcPct val="125000"/>
              </a:lnSpc>
              <a:buFont typeface="Arial" panose="020B0604020202020204" pitchFamily="34" charset="0"/>
              <a:buChar char="•"/>
            </a:pPr>
            <a:r>
              <a:rPr lang="en-US" altLang="zh-CN" sz="1400" dirty="0">
                <a:latin typeface="+mn-ea"/>
              </a:rPr>
              <a:t>((10, 20), (50, 40))</a:t>
            </a:r>
            <a:r>
              <a:rPr lang="zh-CN" altLang="en-US" sz="1400" dirty="0">
                <a:latin typeface="+mn-ea"/>
              </a:rPr>
              <a:t>中包含对象</a:t>
            </a:r>
            <a:r>
              <a:rPr lang="en-US" altLang="zh-CN" sz="1400" dirty="0">
                <a:latin typeface="+mn-ea"/>
              </a:rPr>
              <a:t>X</a:t>
            </a:r>
            <a:r>
              <a:rPr lang="zh-CN" altLang="en-US" sz="1400" dirty="0">
                <a:latin typeface="+mn-ea"/>
              </a:rPr>
              <a:t>的对象指针</a:t>
            </a:r>
            <a:r>
              <a:rPr lang="en-US" altLang="zh-CN" sz="1400" dirty="0" err="1">
                <a:latin typeface="+mn-ea"/>
              </a:rPr>
              <a:t>recPtr</a:t>
            </a:r>
            <a:endParaRPr lang="zh-CN" altLang="en-US" sz="1400" dirty="0">
              <a:latin typeface="+mn-ea"/>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p:bldP spid="11" grpId="0" animBg="1"/>
      <p:bldP spid="12" grpId="0"/>
      <p:bldP spid="1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BD80BD2-494A-4312-A790-120B2AF9C33B}"/>
              </a:ext>
            </a:extLst>
          </p:cNvPr>
          <p:cNvSpPr txBox="1"/>
          <p:nvPr/>
        </p:nvSpPr>
        <p:spPr>
          <a:xfrm>
            <a:off x="5328803" y="157739"/>
            <a:ext cx="1534394" cy="400110"/>
          </a:xfrm>
          <a:prstGeom prst="rect">
            <a:avLst/>
          </a:prstGeom>
          <a:noFill/>
        </p:spPr>
        <p:txBody>
          <a:bodyPr wrap="none" rtlCol="0">
            <a:spAutoFit/>
          </a:bodyPr>
          <a:lstStyle>
            <a:defPPr>
              <a:defRPr lang="zh-CN"/>
            </a:defPPr>
            <a:lvl1pPr>
              <a:defRPr sz="2000" b="1">
                <a:latin typeface="+mn-ea"/>
              </a:defRPr>
            </a:lvl1pPr>
          </a:lstStyle>
          <a:p>
            <a:r>
              <a:rPr lang="en-US" altLang="zh-CN" dirty="0"/>
              <a:t>R-Tree</a:t>
            </a:r>
            <a:r>
              <a:rPr lang="zh-CN" altLang="en-US" dirty="0"/>
              <a:t>实例</a:t>
            </a:r>
            <a:endParaRPr lang="en-US" altLang="zh-CN" dirty="0"/>
          </a:p>
        </p:txBody>
      </p:sp>
      <p:sp>
        <p:nvSpPr>
          <p:cNvPr id="8" name="矩形 7">
            <a:extLst>
              <a:ext uri="{FF2B5EF4-FFF2-40B4-BE49-F238E27FC236}">
                <a16:creationId xmlns:a16="http://schemas.microsoft.com/office/drawing/2014/main" id="{CD8DBAD0-B343-47C6-938D-9E3C7B29DD82}"/>
              </a:ext>
            </a:extLst>
          </p:cNvPr>
          <p:cNvSpPr/>
          <p:nvPr/>
        </p:nvSpPr>
        <p:spPr>
          <a:xfrm>
            <a:off x="0" y="60523"/>
            <a:ext cx="1831399" cy="307777"/>
          </a:xfrm>
          <a:prstGeom prst="rect">
            <a:avLst/>
          </a:prstGeom>
        </p:spPr>
        <p:txBody>
          <a:bodyPr wrap="none">
            <a:spAutoFit/>
          </a:bodyPr>
          <a:lstStyle/>
          <a:p>
            <a:r>
              <a:rPr lang="en-US" altLang="zh-CN" sz="1400" b="1" dirty="0"/>
              <a:t>PART THREE R-Tree</a:t>
            </a:r>
            <a:endParaRPr lang="zh-CN" altLang="en-US" sz="1400" b="1" dirty="0"/>
          </a:p>
        </p:txBody>
      </p:sp>
      <p:sp>
        <p:nvSpPr>
          <p:cNvPr id="9" name="椭圆 8">
            <a:extLst>
              <a:ext uri="{FF2B5EF4-FFF2-40B4-BE49-F238E27FC236}">
                <a16:creationId xmlns:a16="http://schemas.microsoft.com/office/drawing/2014/main" id="{07D9695E-77AB-4A70-BD56-6AD240654870}"/>
              </a:ext>
            </a:extLst>
          </p:cNvPr>
          <p:cNvSpPr/>
          <p:nvPr/>
        </p:nvSpPr>
        <p:spPr>
          <a:xfrm>
            <a:off x="1765940" y="157739"/>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2052" name="Picture 4">
            <a:extLst>
              <a:ext uri="{FF2B5EF4-FFF2-40B4-BE49-F238E27FC236}">
                <a16:creationId xmlns:a16="http://schemas.microsoft.com/office/drawing/2014/main" id="{8F43C6AE-13A3-427A-9B8E-006A6D4007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3565" y="3020611"/>
            <a:ext cx="8290559" cy="327962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a:extLst>
              <a:ext uri="{FF2B5EF4-FFF2-40B4-BE49-F238E27FC236}">
                <a16:creationId xmlns:a16="http://schemas.microsoft.com/office/drawing/2014/main" id="{D85B63EC-3A47-4CB7-AD54-5DC2A14315C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15742"/>
          <a:stretch/>
        </p:blipFill>
        <p:spPr bwMode="auto">
          <a:xfrm>
            <a:off x="290584" y="607441"/>
            <a:ext cx="3947588" cy="318080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a:extLst>
              <a:ext uri="{FF2B5EF4-FFF2-40B4-BE49-F238E27FC236}">
                <a16:creationId xmlns:a16="http://schemas.microsoft.com/office/drawing/2014/main" id="{99BFF8A9-894F-4C78-A6AA-BA04FBBD172F}"/>
              </a:ext>
            </a:extLst>
          </p:cNvPr>
          <p:cNvPicPr>
            <a:picLocks noChangeAspect="1"/>
          </p:cNvPicPr>
          <p:nvPr/>
        </p:nvPicPr>
        <p:blipFill>
          <a:blip r:embed="rId5"/>
          <a:stretch>
            <a:fillRect/>
          </a:stretch>
        </p:blipFill>
        <p:spPr>
          <a:xfrm>
            <a:off x="4238172" y="1224464"/>
            <a:ext cx="3011226" cy="953733"/>
          </a:xfrm>
          <a:prstGeom prst="rect">
            <a:avLst/>
          </a:prstGeom>
        </p:spPr>
      </p:pic>
      <p:pic>
        <p:nvPicPr>
          <p:cNvPr id="15" name="图片 14">
            <a:extLst>
              <a:ext uri="{FF2B5EF4-FFF2-40B4-BE49-F238E27FC236}">
                <a16:creationId xmlns:a16="http://schemas.microsoft.com/office/drawing/2014/main" id="{46661ED8-CDCD-4562-915E-AE7F14F77060}"/>
              </a:ext>
            </a:extLst>
          </p:cNvPr>
          <p:cNvPicPr>
            <a:picLocks noChangeAspect="1"/>
          </p:cNvPicPr>
          <p:nvPr/>
        </p:nvPicPr>
        <p:blipFill>
          <a:blip r:embed="rId6"/>
          <a:stretch>
            <a:fillRect/>
          </a:stretch>
        </p:blipFill>
        <p:spPr>
          <a:xfrm>
            <a:off x="7953830" y="1210227"/>
            <a:ext cx="3504712" cy="953123"/>
          </a:xfrm>
          <a:prstGeom prst="rect">
            <a:avLst/>
          </a:prstGeom>
        </p:spPr>
      </p:pic>
      <p:sp>
        <p:nvSpPr>
          <p:cNvPr id="16" name="矩形 15">
            <a:extLst>
              <a:ext uri="{FF2B5EF4-FFF2-40B4-BE49-F238E27FC236}">
                <a16:creationId xmlns:a16="http://schemas.microsoft.com/office/drawing/2014/main" id="{8AF30299-5674-4D63-B64C-17B3FF0AC90D}"/>
              </a:ext>
            </a:extLst>
          </p:cNvPr>
          <p:cNvSpPr/>
          <p:nvPr/>
        </p:nvSpPr>
        <p:spPr>
          <a:xfrm>
            <a:off x="4195901" y="737195"/>
            <a:ext cx="5330626" cy="369332"/>
          </a:xfrm>
          <a:prstGeom prst="rect">
            <a:avLst/>
          </a:prstGeom>
          <a:solidFill>
            <a:schemeClr val="bg1"/>
          </a:solidFill>
        </p:spPr>
        <p:txBody>
          <a:bodyPr wrap="none">
            <a:spAutoFit/>
          </a:bodyPr>
          <a:lstStyle/>
          <a:p>
            <a:r>
              <a:rPr lang="en-US" altLang="zh-CN" b="1" dirty="0">
                <a:solidFill>
                  <a:srgbClr val="FF0000"/>
                </a:solidFill>
                <a:latin typeface="+mn-ea"/>
              </a:rPr>
              <a:t>((0, 0), (60, 50))</a:t>
            </a:r>
            <a:r>
              <a:rPr lang="zh-CN" altLang="en-US" b="1" dirty="0">
                <a:solidFill>
                  <a:schemeClr val="tx1">
                    <a:lumMod val="95000"/>
                    <a:lumOff val="5000"/>
                  </a:schemeClr>
                </a:solidFill>
                <a:latin typeface="+mn-ea"/>
              </a:rPr>
              <a:t>中包含</a:t>
            </a:r>
            <a:r>
              <a:rPr lang="en-US" altLang="zh-CN" b="1" dirty="0">
                <a:solidFill>
                  <a:srgbClr val="FF0000"/>
                </a:solidFill>
                <a:latin typeface="+mn-ea"/>
              </a:rPr>
              <a:t>house1</a:t>
            </a:r>
            <a:r>
              <a:rPr lang="zh-CN" altLang="en-US" b="1" dirty="0">
                <a:solidFill>
                  <a:srgbClr val="FF0000"/>
                </a:solidFill>
                <a:latin typeface="+mn-ea"/>
              </a:rPr>
              <a:t>，</a:t>
            </a:r>
            <a:r>
              <a:rPr lang="en-US" altLang="zh-CN" b="1" dirty="0">
                <a:solidFill>
                  <a:srgbClr val="FF0000"/>
                </a:solidFill>
                <a:latin typeface="+mn-ea"/>
              </a:rPr>
              <a:t>road1</a:t>
            </a:r>
            <a:r>
              <a:rPr lang="zh-CN" altLang="en-US" b="1" dirty="0">
                <a:solidFill>
                  <a:srgbClr val="FF0000"/>
                </a:solidFill>
                <a:latin typeface="+mn-ea"/>
              </a:rPr>
              <a:t>，</a:t>
            </a:r>
            <a:r>
              <a:rPr lang="en-US" altLang="zh-CN" b="1" dirty="0">
                <a:solidFill>
                  <a:srgbClr val="FF0000"/>
                </a:solidFill>
                <a:latin typeface="+mn-ea"/>
              </a:rPr>
              <a:t>road2</a:t>
            </a:r>
            <a:endParaRPr lang="zh-CN" altLang="en-US" dirty="0">
              <a:solidFill>
                <a:srgbClr val="FF0000"/>
              </a:solidFill>
              <a:latin typeface="+mn-ea"/>
            </a:endParaRPr>
          </a:p>
        </p:txBody>
      </p:sp>
      <p:sp>
        <p:nvSpPr>
          <p:cNvPr id="20" name="矩形 19">
            <a:extLst>
              <a:ext uri="{FF2B5EF4-FFF2-40B4-BE49-F238E27FC236}">
                <a16:creationId xmlns:a16="http://schemas.microsoft.com/office/drawing/2014/main" id="{89D7ADB8-18E1-4095-8648-2A8EDB86B6D3}"/>
              </a:ext>
            </a:extLst>
          </p:cNvPr>
          <p:cNvSpPr/>
          <p:nvPr/>
        </p:nvSpPr>
        <p:spPr>
          <a:xfrm>
            <a:off x="4238172" y="2414738"/>
            <a:ext cx="6785832" cy="369332"/>
          </a:xfrm>
          <a:prstGeom prst="rect">
            <a:avLst/>
          </a:prstGeom>
          <a:solidFill>
            <a:schemeClr val="bg1"/>
          </a:solidFill>
        </p:spPr>
        <p:txBody>
          <a:bodyPr wrap="none">
            <a:spAutoFit/>
          </a:bodyPr>
          <a:lstStyle/>
          <a:p>
            <a:r>
              <a:rPr lang="en-US" altLang="zh-CN" b="1" dirty="0">
                <a:solidFill>
                  <a:srgbClr val="FF1DE2"/>
                </a:solidFill>
                <a:latin typeface="+mn-ea"/>
              </a:rPr>
              <a:t>((20, 20), (100, 80))</a:t>
            </a:r>
            <a:r>
              <a:rPr lang="zh-CN" altLang="en-US" b="1" dirty="0">
                <a:solidFill>
                  <a:schemeClr val="tx1">
                    <a:lumMod val="95000"/>
                    <a:lumOff val="5000"/>
                  </a:schemeClr>
                </a:solidFill>
                <a:latin typeface="+mn-ea"/>
              </a:rPr>
              <a:t>中包含</a:t>
            </a:r>
            <a:r>
              <a:rPr lang="en-US" altLang="zh-CN" b="1" dirty="0">
                <a:solidFill>
                  <a:srgbClr val="FF1DE2"/>
                </a:solidFill>
                <a:latin typeface="+mn-ea"/>
              </a:rPr>
              <a:t>school</a:t>
            </a:r>
            <a:r>
              <a:rPr lang="zh-CN" altLang="en-US" b="1" dirty="0">
                <a:solidFill>
                  <a:srgbClr val="FF1DE2"/>
                </a:solidFill>
                <a:latin typeface="+mn-ea"/>
              </a:rPr>
              <a:t>，</a:t>
            </a:r>
            <a:r>
              <a:rPr lang="en-US" altLang="zh-CN" b="1" dirty="0">
                <a:solidFill>
                  <a:srgbClr val="FF1DE2"/>
                </a:solidFill>
                <a:latin typeface="+mn-ea"/>
              </a:rPr>
              <a:t>pop</a:t>
            </a:r>
            <a:r>
              <a:rPr lang="zh-CN" altLang="en-US" b="1" dirty="0">
                <a:solidFill>
                  <a:srgbClr val="FF1DE2"/>
                </a:solidFill>
                <a:latin typeface="+mn-ea"/>
              </a:rPr>
              <a:t>，</a:t>
            </a:r>
            <a:r>
              <a:rPr lang="en-US" altLang="zh-CN" b="1" dirty="0">
                <a:solidFill>
                  <a:srgbClr val="FF1DE2"/>
                </a:solidFill>
                <a:latin typeface="+mn-ea"/>
              </a:rPr>
              <a:t>house2</a:t>
            </a:r>
            <a:r>
              <a:rPr lang="zh-CN" altLang="en-US" b="1" dirty="0">
                <a:solidFill>
                  <a:srgbClr val="FF1DE2"/>
                </a:solidFill>
                <a:latin typeface="+mn-ea"/>
              </a:rPr>
              <a:t>，</a:t>
            </a:r>
            <a:r>
              <a:rPr lang="en-US" altLang="zh-CN" b="1" dirty="0">
                <a:solidFill>
                  <a:srgbClr val="FF1DE2"/>
                </a:solidFill>
                <a:latin typeface="+mn-ea"/>
              </a:rPr>
              <a:t>pipeline</a:t>
            </a:r>
            <a:endParaRPr lang="zh-CN" altLang="en-US" b="1" dirty="0">
              <a:solidFill>
                <a:srgbClr val="FF1DE2"/>
              </a:solidFill>
              <a:latin typeface="+mn-ea"/>
            </a:endParaRPr>
          </a:p>
        </p:txBody>
      </p:sp>
      <p:sp>
        <p:nvSpPr>
          <p:cNvPr id="17" name="矩形 16">
            <a:extLst>
              <a:ext uri="{FF2B5EF4-FFF2-40B4-BE49-F238E27FC236}">
                <a16:creationId xmlns:a16="http://schemas.microsoft.com/office/drawing/2014/main" id="{8EAAA224-596E-473B-AABA-FA4F44873C3E}"/>
              </a:ext>
            </a:extLst>
          </p:cNvPr>
          <p:cNvSpPr/>
          <p:nvPr/>
        </p:nvSpPr>
        <p:spPr>
          <a:xfrm>
            <a:off x="847725" y="2047875"/>
            <a:ext cx="1676400" cy="1162050"/>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DF45F821-68F4-40A8-BC33-327575BAF04E}"/>
              </a:ext>
            </a:extLst>
          </p:cNvPr>
          <p:cNvSpPr/>
          <p:nvPr/>
        </p:nvSpPr>
        <p:spPr>
          <a:xfrm>
            <a:off x="1352341" y="1298670"/>
            <a:ext cx="2139128" cy="1463580"/>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19299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50"/>
                                        </p:tgtEl>
                                        <p:attrNameLst>
                                          <p:attrName>style.visibility</p:attrName>
                                        </p:attrNameLst>
                                      </p:cBhvr>
                                      <p:to>
                                        <p:strVal val="visible"/>
                                      </p:to>
                                    </p:set>
                                    <p:animEffect transition="in" filter="fade">
                                      <p:cBhvr>
                                        <p:cTn id="12" dur="500"/>
                                        <p:tgtEl>
                                          <p:spTgt spid="205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fade">
                                      <p:cBhvr>
                                        <p:cTn id="20" dur="500"/>
                                        <p:tgtEl>
                                          <p:spTgt spid="16"/>
                                        </p:tgtEl>
                                      </p:cBhvr>
                                    </p:animEffect>
                                  </p:childTnLst>
                                </p:cTn>
                              </p:par>
                              <p:par>
                                <p:cTn id="21" presetID="10" presetClass="entr" presetSubtype="0" fill="hold" nodeType="withEffect">
                                  <p:stCondLst>
                                    <p:cond delay="0"/>
                                  </p:stCondLst>
                                  <p:childTnLst>
                                    <p:set>
                                      <p:cBhvr>
                                        <p:cTn id="22" dur="1" fill="hold">
                                          <p:stCondLst>
                                            <p:cond delay="0"/>
                                          </p:stCondLst>
                                        </p:cTn>
                                        <p:tgtEl>
                                          <p:spTgt spid="3"/>
                                        </p:tgtEl>
                                        <p:attrNameLst>
                                          <p:attrName>style.visibility</p:attrName>
                                        </p:attrNameLst>
                                      </p:cBhvr>
                                      <p:to>
                                        <p:strVal val="visible"/>
                                      </p:to>
                                    </p:set>
                                    <p:animEffect transition="in" filter="fade">
                                      <p:cBhvr>
                                        <p:cTn id="23" dur="500"/>
                                        <p:tgtEl>
                                          <p:spTgt spid="3"/>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10"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2052"/>
                                        </p:tgtEl>
                                        <p:attrNameLst>
                                          <p:attrName>style.visibility</p:attrName>
                                        </p:attrNameLst>
                                      </p:cBhvr>
                                      <p:to>
                                        <p:strVal val="visible"/>
                                      </p:to>
                                    </p:set>
                                    <p:animEffect transition="in" filter="fade">
                                      <p:cBhvr>
                                        <p:cTn id="39" dur="500"/>
                                        <p:tgtEl>
                                          <p:spTgt spid="20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6" grpId="0" animBg="1"/>
      <p:bldP spid="20" grpId="0" animBg="1"/>
      <p:bldP spid="17" grpId="0" animBg="1"/>
      <p:bldP spid="2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BD80BD2-494A-4312-A790-120B2AF9C33B}"/>
              </a:ext>
            </a:extLst>
          </p:cNvPr>
          <p:cNvSpPr txBox="1"/>
          <p:nvPr/>
        </p:nvSpPr>
        <p:spPr>
          <a:xfrm>
            <a:off x="4903264" y="214410"/>
            <a:ext cx="2514856" cy="400110"/>
          </a:xfrm>
          <a:prstGeom prst="rect">
            <a:avLst/>
          </a:prstGeom>
          <a:noFill/>
        </p:spPr>
        <p:txBody>
          <a:bodyPr wrap="none" rtlCol="0">
            <a:spAutoFit/>
          </a:bodyPr>
          <a:lstStyle>
            <a:defPPr>
              <a:defRPr lang="zh-CN"/>
            </a:defPPr>
            <a:lvl1pPr>
              <a:defRPr sz="2000" b="1">
                <a:latin typeface="+mn-ea"/>
              </a:defRPr>
            </a:lvl1pPr>
          </a:lstStyle>
          <a:p>
            <a:r>
              <a:rPr lang="en-US" altLang="zh-CN" dirty="0"/>
              <a:t>Region Quad-Tree</a:t>
            </a:r>
          </a:p>
        </p:txBody>
      </p:sp>
      <p:sp>
        <p:nvSpPr>
          <p:cNvPr id="8" name="矩形 7">
            <a:extLst>
              <a:ext uri="{FF2B5EF4-FFF2-40B4-BE49-F238E27FC236}">
                <a16:creationId xmlns:a16="http://schemas.microsoft.com/office/drawing/2014/main" id="{CD8DBAD0-B343-47C6-938D-9E3C7B29DD82}"/>
              </a:ext>
            </a:extLst>
          </p:cNvPr>
          <p:cNvSpPr/>
          <p:nvPr/>
        </p:nvSpPr>
        <p:spPr>
          <a:xfrm>
            <a:off x="0" y="60523"/>
            <a:ext cx="1850635" cy="307777"/>
          </a:xfrm>
          <a:prstGeom prst="rect">
            <a:avLst/>
          </a:prstGeom>
        </p:spPr>
        <p:txBody>
          <a:bodyPr wrap="none">
            <a:spAutoFit/>
          </a:bodyPr>
          <a:lstStyle/>
          <a:p>
            <a:r>
              <a:rPr lang="en-US" altLang="zh-CN" sz="1400" b="1" dirty="0"/>
              <a:t>PART THREE Q-Tree</a:t>
            </a:r>
            <a:endParaRPr lang="zh-CN" altLang="en-US" sz="1400" b="1" dirty="0"/>
          </a:p>
        </p:txBody>
      </p:sp>
      <p:sp>
        <p:nvSpPr>
          <p:cNvPr id="9" name="椭圆 8">
            <a:extLst>
              <a:ext uri="{FF2B5EF4-FFF2-40B4-BE49-F238E27FC236}">
                <a16:creationId xmlns:a16="http://schemas.microsoft.com/office/drawing/2014/main" id="{07D9695E-77AB-4A70-BD56-6AD240654870}"/>
              </a:ext>
            </a:extLst>
          </p:cNvPr>
          <p:cNvSpPr/>
          <p:nvPr/>
        </p:nvSpPr>
        <p:spPr>
          <a:xfrm>
            <a:off x="1765940" y="157739"/>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grpSp>
        <p:nvGrpSpPr>
          <p:cNvPr id="116" name="组合 115">
            <a:extLst>
              <a:ext uri="{FF2B5EF4-FFF2-40B4-BE49-F238E27FC236}">
                <a16:creationId xmlns:a16="http://schemas.microsoft.com/office/drawing/2014/main" id="{F0B7445E-23BD-465E-BA0F-D8F64721726D}"/>
              </a:ext>
            </a:extLst>
          </p:cNvPr>
          <p:cNvGrpSpPr/>
          <p:nvPr/>
        </p:nvGrpSpPr>
        <p:grpSpPr>
          <a:xfrm>
            <a:off x="6943683" y="1004524"/>
            <a:ext cx="2111616" cy="2626464"/>
            <a:chOff x="648335" y="802536"/>
            <a:chExt cx="2111616" cy="2626464"/>
          </a:xfrm>
        </p:grpSpPr>
        <p:pic>
          <p:nvPicPr>
            <p:cNvPr id="21" name="图片 20">
              <a:extLst>
                <a:ext uri="{FF2B5EF4-FFF2-40B4-BE49-F238E27FC236}">
                  <a16:creationId xmlns:a16="http://schemas.microsoft.com/office/drawing/2014/main" id="{7F9C05BD-E305-4521-9ED6-B051D4EE2313}"/>
                </a:ext>
              </a:extLst>
            </p:cNvPr>
            <p:cNvPicPr>
              <a:picLocks noChangeAspect="1"/>
            </p:cNvPicPr>
            <p:nvPr/>
          </p:nvPicPr>
          <p:blipFill>
            <a:blip r:embed="rId3"/>
            <a:stretch>
              <a:fillRect/>
            </a:stretch>
          </p:blipFill>
          <p:spPr>
            <a:xfrm>
              <a:off x="648335" y="802536"/>
              <a:ext cx="2111616" cy="2111616"/>
            </a:xfrm>
            <a:prstGeom prst="rect">
              <a:avLst/>
            </a:prstGeom>
            <a:ln>
              <a:solidFill>
                <a:schemeClr val="tx1">
                  <a:lumMod val="95000"/>
                  <a:lumOff val="5000"/>
                </a:schemeClr>
              </a:solidFill>
            </a:ln>
          </p:spPr>
        </p:pic>
        <p:sp>
          <p:nvSpPr>
            <p:cNvPr id="67" name="文本框 66">
              <a:extLst>
                <a:ext uri="{FF2B5EF4-FFF2-40B4-BE49-F238E27FC236}">
                  <a16:creationId xmlns:a16="http://schemas.microsoft.com/office/drawing/2014/main" id="{884335FE-9A3A-423A-A3A0-7BBBB77FFC7B}"/>
                </a:ext>
              </a:extLst>
            </p:cNvPr>
            <p:cNvSpPr txBox="1"/>
            <p:nvPr/>
          </p:nvSpPr>
          <p:spPr>
            <a:xfrm>
              <a:off x="1260624" y="3059668"/>
              <a:ext cx="991682" cy="369332"/>
            </a:xfrm>
            <a:prstGeom prst="rect">
              <a:avLst/>
            </a:prstGeom>
            <a:solidFill>
              <a:schemeClr val="bg1"/>
            </a:solidFill>
          </p:spPr>
          <p:txBody>
            <a:bodyPr wrap="none" rtlCol="0">
              <a:spAutoFit/>
            </a:bodyPr>
            <a:lstStyle/>
            <a:p>
              <a:r>
                <a:rPr lang="en-US" altLang="zh-CN" b="1" dirty="0">
                  <a:latin typeface="+mn-ea"/>
                </a:rPr>
                <a:t>Level</a:t>
              </a:r>
              <a:r>
                <a:rPr lang="zh-CN" altLang="en-US" b="1" dirty="0">
                  <a:latin typeface="+mn-ea"/>
                </a:rPr>
                <a:t> </a:t>
              </a:r>
              <a:r>
                <a:rPr lang="en-US" altLang="zh-CN" b="1" dirty="0">
                  <a:latin typeface="+mn-ea"/>
                </a:rPr>
                <a:t>0</a:t>
              </a:r>
            </a:p>
          </p:txBody>
        </p:sp>
      </p:grpSp>
      <p:grpSp>
        <p:nvGrpSpPr>
          <p:cNvPr id="117" name="组合 116">
            <a:extLst>
              <a:ext uri="{FF2B5EF4-FFF2-40B4-BE49-F238E27FC236}">
                <a16:creationId xmlns:a16="http://schemas.microsoft.com/office/drawing/2014/main" id="{CF3843A4-E453-475C-A926-55373A36622B}"/>
              </a:ext>
            </a:extLst>
          </p:cNvPr>
          <p:cNvGrpSpPr/>
          <p:nvPr/>
        </p:nvGrpSpPr>
        <p:grpSpPr>
          <a:xfrm>
            <a:off x="9798198" y="1036822"/>
            <a:ext cx="2111616" cy="2594166"/>
            <a:chOff x="3502850" y="834834"/>
            <a:chExt cx="2111616" cy="2594166"/>
          </a:xfrm>
        </p:grpSpPr>
        <p:grpSp>
          <p:nvGrpSpPr>
            <p:cNvPr id="64" name="组合 63">
              <a:extLst>
                <a:ext uri="{FF2B5EF4-FFF2-40B4-BE49-F238E27FC236}">
                  <a16:creationId xmlns:a16="http://schemas.microsoft.com/office/drawing/2014/main" id="{6E09BA96-22C9-4CBF-A7B8-8091F75B559A}"/>
                </a:ext>
              </a:extLst>
            </p:cNvPr>
            <p:cNvGrpSpPr/>
            <p:nvPr/>
          </p:nvGrpSpPr>
          <p:grpSpPr>
            <a:xfrm>
              <a:off x="3502850" y="834834"/>
              <a:ext cx="2111616" cy="2111616"/>
              <a:chOff x="3102921" y="738264"/>
              <a:chExt cx="2111616" cy="2111616"/>
            </a:xfrm>
          </p:grpSpPr>
          <p:pic>
            <p:nvPicPr>
              <p:cNvPr id="19" name="图片 18">
                <a:extLst>
                  <a:ext uri="{FF2B5EF4-FFF2-40B4-BE49-F238E27FC236}">
                    <a16:creationId xmlns:a16="http://schemas.microsoft.com/office/drawing/2014/main" id="{E2301E11-C298-4F3D-AB70-4945DD8353CB}"/>
                  </a:ext>
                </a:extLst>
              </p:cNvPr>
              <p:cNvPicPr>
                <a:picLocks noChangeAspect="1"/>
              </p:cNvPicPr>
              <p:nvPr/>
            </p:nvPicPr>
            <p:blipFill>
              <a:blip r:embed="rId4"/>
              <a:stretch>
                <a:fillRect/>
              </a:stretch>
            </p:blipFill>
            <p:spPr>
              <a:xfrm>
                <a:off x="3102921" y="738264"/>
                <a:ext cx="2111616" cy="2111616"/>
              </a:xfrm>
              <a:prstGeom prst="rect">
                <a:avLst/>
              </a:prstGeom>
              <a:ln>
                <a:solidFill>
                  <a:schemeClr val="tx1">
                    <a:lumMod val="95000"/>
                    <a:lumOff val="5000"/>
                  </a:schemeClr>
                </a:solidFill>
              </a:ln>
            </p:spPr>
          </p:pic>
          <p:cxnSp>
            <p:nvCxnSpPr>
              <p:cNvPr id="23" name="直接连接符 22">
                <a:extLst>
                  <a:ext uri="{FF2B5EF4-FFF2-40B4-BE49-F238E27FC236}">
                    <a16:creationId xmlns:a16="http://schemas.microsoft.com/office/drawing/2014/main" id="{7DD29AB5-D2CD-4A6E-AC00-8A348A4E6F32}"/>
                  </a:ext>
                </a:extLst>
              </p:cNvPr>
              <p:cNvCxnSpPr>
                <a:stCxn id="19" idx="0"/>
                <a:endCxn id="19" idx="2"/>
              </p:cNvCxnSpPr>
              <p:nvPr/>
            </p:nvCxnSpPr>
            <p:spPr>
              <a:xfrm>
                <a:off x="4158729" y="738264"/>
                <a:ext cx="0" cy="2111616"/>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CE3F636-38BE-4167-9321-1133C4BC9C6D}"/>
                  </a:ext>
                </a:extLst>
              </p:cNvPr>
              <p:cNvCxnSpPr>
                <a:cxnSpLocks/>
                <a:stCxn id="19" idx="3"/>
                <a:endCxn id="19" idx="1"/>
              </p:cNvCxnSpPr>
              <p:nvPr/>
            </p:nvCxnSpPr>
            <p:spPr>
              <a:xfrm flipH="1">
                <a:off x="3102921" y="1794072"/>
                <a:ext cx="2111616" cy="0"/>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6DEB6C4E-F6B7-42DE-A6B8-B9DA456FAAF7}"/>
                  </a:ext>
                </a:extLst>
              </p:cNvPr>
              <p:cNvSpPr txBox="1"/>
              <p:nvPr/>
            </p:nvSpPr>
            <p:spPr>
              <a:xfrm>
                <a:off x="4531783" y="1079752"/>
                <a:ext cx="311304" cy="338554"/>
              </a:xfrm>
              <a:prstGeom prst="rect">
                <a:avLst/>
              </a:prstGeom>
              <a:noFill/>
            </p:spPr>
            <p:txBody>
              <a:bodyPr wrap="none" rtlCol="0">
                <a:spAutoFit/>
              </a:bodyPr>
              <a:lstStyle/>
              <a:p>
                <a:r>
                  <a:rPr lang="en-US" altLang="zh-CN" sz="1600" dirty="0">
                    <a:latin typeface="+mn-ea"/>
                  </a:rPr>
                  <a:t>1</a:t>
                </a:r>
              </a:p>
            </p:txBody>
          </p:sp>
          <p:sp>
            <p:nvSpPr>
              <p:cNvPr id="28" name="文本框 27">
                <a:extLst>
                  <a:ext uri="{FF2B5EF4-FFF2-40B4-BE49-F238E27FC236}">
                    <a16:creationId xmlns:a16="http://schemas.microsoft.com/office/drawing/2014/main" id="{D51E01D2-A483-42CA-9F2C-A389EDBE7F30}"/>
                  </a:ext>
                </a:extLst>
              </p:cNvPr>
              <p:cNvSpPr txBox="1"/>
              <p:nvPr/>
            </p:nvSpPr>
            <p:spPr>
              <a:xfrm>
                <a:off x="3475975" y="2137310"/>
                <a:ext cx="311304" cy="338554"/>
              </a:xfrm>
              <a:prstGeom prst="rect">
                <a:avLst/>
              </a:prstGeom>
              <a:noFill/>
            </p:spPr>
            <p:txBody>
              <a:bodyPr wrap="none" rtlCol="0">
                <a:spAutoFit/>
              </a:bodyPr>
              <a:lstStyle/>
              <a:p>
                <a:r>
                  <a:rPr lang="en-US" altLang="zh-CN" sz="1600" dirty="0">
                    <a:latin typeface="+mn-ea"/>
                  </a:rPr>
                  <a:t>2</a:t>
                </a:r>
              </a:p>
            </p:txBody>
          </p:sp>
          <p:sp>
            <p:nvSpPr>
              <p:cNvPr id="29" name="文本框 28">
                <a:extLst>
                  <a:ext uri="{FF2B5EF4-FFF2-40B4-BE49-F238E27FC236}">
                    <a16:creationId xmlns:a16="http://schemas.microsoft.com/office/drawing/2014/main" id="{C4C8F555-886A-4505-BFBF-D1ADDB056577}"/>
                  </a:ext>
                </a:extLst>
              </p:cNvPr>
              <p:cNvSpPr txBox="1"/>
              <p:nvPr/>
            </p:nvSpPr>
            <p:spPr>
              <a:xfrm>
                <a:off x="4531783" y="2135560"/>
                <a:ext cx="311304" cy="338554"/>
              </a:xfrm>
              <a:prstGeom prst="rect">
                <a:avLst/>
              </a:prstGeom>
              <a:noFill/>
            </p:spPr>
            <p:txBody>
              <a:bodyPr wrap="none" rtlCol="0">
                <a:spAutoFit/>
              </a:bodyPr>
              <a:lstStyle/>
              <a:p>
                <a:r>
                  <a:rPr lang="en-US" altLang="zh-CN" sz="1600" dirty="0">
                    <a:latin typeface="+mn-ea"/>
                  </a:rPr>
                  <a:t>3</a:t>
                </a:r>
              </a:p>
            </p:txBody>
          </p:sp>
          <p:sp>
            <p:nvSpPr>
              <p:cNvPr id="30" name="文本框 29">
                <a:extLst>
                  <a:ext uri="{FF2B5EF4-FFF2-40B4-BE49-F238E27FC236}">
                    <a16:creationId xmlns:a16="http://schemas.microsoft.com/office/drawing/2014/main" id="{2B344539-C8E4-4423-80D5-0234B09EB1F4}"/>
                  </a:ext>
                </a:extLst>
              </p:cNvPr>
              <p:cNvSpPr txBox="1"/>
              <p:nvPr/>
            </p:nvSpPr>
            <p:spPr>
              <a:xfrm>
                <a:off x="3475975" y="1079752"/>
                <a:ext cx="311304" cy="338554"/>
              </a:xfrm>
              <a:prstGeom prst="rect">
                <a:avLst/>
              </a:prstGeom>
              <a:noFill/>
            </p:spPr>
            <p:txBody>
              <a:bodyPr wrap="none" rtlCol="0">
                <a:spAutoFit/>
              </a:bodyPr>
              <a:lstStyle/>
              <a:p>
                <a:r>
                  <a:rPr lang="en-US" altLang="zh-CN" sz="1600" dirty="0">
                    <a:latin typeface="+mn-ea"/>
                  </a:rPr>
                  <a:t>0</a:t>
                </a:r>
              </a:p>
            </p:txBody>
          </p:sp>
        </p:grpSp>
        <p:sp>
          <p:nvSpPr>
            <p:cNvPr id="68" name="文本框 67">
              <a:extLst>
                <a:ext uri="{FF2B5EF4-FFF2-40B4-BE49-F238E27FC236}">
                  <a16:creationId xmlns:a16="http://schemas.microsoft.com/office/drawing/2014/main" id="{5707274E-BD8D-41BF-B1EB-401344A32F9C}"/>
                </a:ext>
              </a:extLst>
            </p:cNvPr>
            <p:cNvSpPr txBox="1"/>
            <p:nvPr/>
          </p:nvSpPr>
          <p:spPr>
            <a:xfrm>
              <a:off x="4115139" y="3059668"/>
              <a:ext cx="991682" cy="369332"/>
            </a:xfrm>
            <a:prstGeom prst="rect">
              <a:avLst/>
            </a:prstGeom>
            <a:solidFill>
              <a:schemeClr val="bg1"/>
            </a:solidFill>
          </p:spPr>
          <p:txBody>
            <a:bodyPr wrap="none" rtlCol="0">
              <a:spAutoFit/>
            </a:bodyPr>
            <a:lstStyle/>
            <a:p>
              <a:r>
                <a:rPr lang="en-US" altLang="zh-CN" b="1" dirty="0">
                  <a:latin typeface="+mn-ea"/>
                </a:rPr>
                <a:t>Level</a:t>
              </a:r>
              <a:r>
                <a:rPr lang="zh-CN" altLang="en-US" b="1" dirty="0">
                  <a:latin typeface="+mn-ea"/>
                </a:rPr>
                <a:t> </a:t>
              </a:r>
              <a:r>
                <a:rPr lang="en-US" altLang="zh-CN" b="1" dirty="0">
                  <a:latin typeface="+mn-ea"/>
                </a:rPr>
                <a:t>1</a:t>
              </a:r>
            </a:p>
          </p:txBody>
        </p:sp>
      </p:grpSp>
      <p:grpSp>
        <p:nvGrpSpPr>
          <p:cNvPr id="118" name="组合 117">
            <a:extLst>
              <a:ext uri="{FF2B5EF4-FFF2-40B4-BE49-F238E27FC236}">
                <a16:creationId xmlns:a16="http://schemas.microsoft.com/office/drawing/2014/main" id="{1BAAD5ED-4827-4321-B101-A5BF1EAA1065}"/>
              </a:ext>
            </a:extLst>
          </p:cNvPr>
          <p:cNvGrpSpPr/>
          <p:nvPr/>
        </p:nvGrpSpPr>
        <p:grpSpPr>
          <a:xfrm>
            <a:off x="6943683" y="3991491"/>
            <a:ext cx="2111616" cy="2594166"/>
            <a:chOff x="6357365" y="834834"/>
            <a:chExt cx="2111616" cy="2594166"/>
          </a:xfrm>
        </p:grpSpPr>
        <p:grpSp>
          <p:nvGrpSpPr>
            <p:cNvPr id="65" name="组合 64">
              <a:extLst>
                <a:ext uri="{FF2B5EF4-FFF2-40B4-BE49-F238E27FC236}">
                  <a16:creationId xmlns:a16="http://schemas.microsoft.com/office/drawing/2014/main" id="{66FDB84F-9232-40CD-ADD0-B41E3BACF046}"/>
                </a:ext>
              </a:extLst>
            </p:cNvPr>
            <p:cNvGrpSpPr/>
            <p:nvPr/>
          </p:nvGrpSpPr>
          <p:grpSpPr>
            <a:xfrm>
              <a:off x="6357365" y="834834"/>
              <a:ext cx="2111616" cy="2111616"/>
              <a:chOff x="5585987" y="738264"/>
              <a:chExt cx="2111616" cy="2111616"/>
            </a:xfrm>
          </p:grpSpPr>
          <p:pic>
            <p:nvPicPr>
              <p:cNvPr id="31" name="图片 30">
                <a:extLst>
                  <a:ext uri="{FF2B5EF4-FFF2-40B4-BE49-F238E27FC236}">
                    <a16:creationId xmlns:a16="http://schemas.microsoft.com/office/drawing/2014/main" id="{8C4FBF30-2A51-4B4F-BCCE-9ADA80C4B5B3}"/>
                  </a:ext>
                </a:extLst>
              </p:cNvPr>
              <p:cNvPicPr>
                <a:picLocks noChangeAspect="1"/>
              </p:cNvPicPr>
              <p:nvPr/>
            </p:nvPicPr>
            <p:blipFill>
              <a:blip r:embed="rId4"/>
              <a:stretch>
                <a:fillRect/>
              </a:stretch>
            </p:blipFill>
            <p:spPr>
              <a:xfrm>
                <a:off x="5585987" y="738264"/>
                <a:ext cx="2111616" cy="2111616"/>
              </a:xfrm>
              <a:prstGeom prst="rect">
                <a:avLst/>
              </a:prstGeom>
              <a:ln>
                <a:solidFill>
                  <a:schemeClr val="tx1">
                    <a:lumMod val="95000"/>
                    <a:lumOff val="5000"/>
                  </a:schemeClr>
                </a:solidFill>
              </a:ln>
            </p:spPr>
          </p:pic>
          <p:cxnSp>
            <p:nvCxnSpPr>
              <p:cNvPr id="33" name="直接连接符 32">
                <a:extLst>
                  <a:ext uri="{FF2B5EF4-FFF2-40B4-BE49-F238E27FC236}">
                    <a16:creationId xmlns:a16="http://schemas.microsoft.com/office/drawing/2014/main" id="{C828D3AF-9121-4B11-9142-3A8C16D51F72}"/>
                  </a:ext>
                </a:extLst>
              </p:cNvPr>
              <p:cNvCxnSpPr/>
              <p:nvPr/>
            </p:nvCxnSpPr>
            <p:spPr>
              <a:xfrm>
                <a:off x="6641795" y="738264"/>
                <a:ext cx="0" cy="2111616"/>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494170C9-11C9-4FA3-8E19-7B7F2015A90C}"/>
                  </a:ext>
                </a:extLst>
              </p:cNvPr>
              <p:cNvCxnSpPr>
                <a:cxnSpLocks/>
              </p:cNvCxnSpPr>
              <p:nvPr/>
            </p:nvCxnSpPr>
            <p:spPr>
              <a:xfrm flipH="1">
                <a:off x="5585987" y="1794072"/>
                <a:ext cx="2111616" cy="0"/>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A6C63F3-5049-46BA-8BC0-3F005760E11C}"/>
                  </a:ext>
                </a:extLst>
              </p:cNvPr>
              <p:cNvCxnSpPr>
                <a:cxnSpLocks/>
              </p:cNvCxnSpPr>
              <p:nvPr/>
            </p:nvCxnSpPr>
            <p:spPr>
              <a:xfrm flipV="1">
                <a:off x="6113891" y="738264"/>
                <a:ext cx="0" cy="1055808"/>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C8AF7F82-08BF-4F1C-A065-205F65316A06}"/>
                  </a:ext>
                </a:extLst>
              </p:cNvPr>
              <p:cNvCxnSpPr>
                <a:cxnSpLocks/>
              </p:cNvCxnSpPr>
              <p:nvPr/>
            </p:nvCxnSpPr>
            <p:spPr>
              <a:xfrm>
                <a:off x="5585987" y="1266167"/>
                <a:ext cx="1055808" cy="1"/>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A0A1FD15-54F6-44AF-98A4-892D8817C0E2}"/>
                  </a:ext>
                </a:extLst>
              </p:cNvPr>
              <p:cNvSpPr txBox="1"/>
              <p:nvPr/>
            </p:nvSpPr>
            <p:spPr>
              <a:xfrm>
                <a:off x="6234790" y="855850"/>
                <a:ext cx="268022" cy="261610"/>
              </a:xfrm>
              <a:prstGeom prst="rect">
                <a:avLst/>
              </a:prstGeom>
              <a:noFill/>
            </p:spPr>
            <p:txBody>
              <a:bodyPr wrap="none" rtlCol="0">
                <a:spAutoFit/>
              </a:bodyPr>
              <a:lstStyle/>
              <a:p>
                <a:r>
                  <a:rPr lang="en-US" altLang="zh-CN" sz="1050" dirty="0">
                    <a:latin typeface="+mn-ea"/>
                  </a:rPr>
                  <a:t>1</a:t>
                </a:r>
              </a:p>
            </p:txBody>
          </p:sp>
          <p:sp>
            <p:nvSpPr>
              <p:cNvPr id="44" name="文本框 43">
                <a:extLst>
                  <a:ext uri="{FF2B5EF4-FFF2-40B4-BE49-F238E27FC236}">
                    <a16:creationId xmlns:a16="http://schemas.microsoft.com/office/drawing/2014/main" id="{9F946C6C-87C6-4C97-B1EB-C17C23BAEB2D}"/>
                  </a:ext>
                </a:extLst>
              </p:cNvPr>
              <p:cNvSpPr txBox="1"/>
              <p:nvPr/>
            </p:nvSpPr>
            <p:spPr>
              <a:xfrm>
                <a:off x="5709847" y="1391811"/>
                <a:ext cx="268022" cy="261610"/>
              </a:xfrm>
              <a:prstGeom prst="rect">
                <a:avLst/>
              </a:prstGeom>
              <a:noFill/>
            </p:spPr>
            <p:txBody>
              <a:bodyPr wrap="none" rtlCol="0">
                <a:spAutoFit/>
              </a:bodyPr>
              <a:lstStyle/>
              <a:p>
                <a:r>
                  <a:rPr lang="en-US" altLang="zh-CN" sz="1050" dirty="0">
                    <a:latin typeface="+mn-ea"/>
                  </a:rPr>
                  <a:t>2</a:t>
                </a:r>
              </a:p>
            </p:txBody>
          </p:sp>
          <p:sp>
            <p:nvSpPr>
              <p:cNvPr id="45" name="文本框 44">
                <a:extLst>
                  <a:ext uri="{FF2B5EF4-FFF2-40B4-BE49-F238E27FC236}">
                    <a16:creationId xmlns:a16="http://schemas.microsoft.com/office/drawing/2014/main" id="{25B0FB8B-4890-43F8-990A-D4A599F143FD}"/>
                  </a:ext>
                </a:extLst>
              </p:cNvPr>
              <p:cNvSpPr txBox="1"/>
              <p:nvPr/>
            </p:nvSpPr>
            <p:spPr>
              <a:xfrm>
                <a:off x="6231940" y="1395584"/>
                <a:ext cx="268022" cy="261610"/>
              </a:xfrm>
              <a:prstGeom prst="rect">
                <a:avLst/>
              </a:prstGeom>
              <a:noFill/>
            </p:spPr>
            <p:txBody>
              <a:bodyPr wrap="none" rtlCol="0">
                <a:spAutoFit/>
              </a:bodyPr>
              <a:lstStyle/>
              <a:p>
                <a:r>
                  <a:rPr lang="en-US" altLang="zh-CN" sz="1050" dirty="0">
                    <a:latin typeface="+mn-ea"/>
                  </a:rPr>
                  <a:t>3</a:t>
                </a:r>
              </a:p>
            </p:txBody>
          </p:sp>
          <p:sp>
            <p:nvSpPr>
              <p:cNvPr id="46" name="文本框 45">
                <a:extLst>
                  <a:ext uri="{FF2B5EF4-FFF2-40B4-BE49-F238E27FC236}">
                    <a16:creationId xmlns:a16="http://schemas.microsoft.com/office/drawing/2014/main" id="{B70112E5-8505-4487-933B-3F06FC4590B5}"/>
                  </a:ext>
                </a:extLst>
              </p:cNvPr>
              <p:cNvSpPr txBox="1"/>
              <p:nvPr/>
            </p:nvSpPr>
            <p:spPr>
              <a:xfrm>
                <a:off x="5706887" y="863630"/>
                <a:ext cx="268022" cy="261610"/>
              </a:xfrm>
              <a:prstGeom prst="rect">
                <a:avLst/>
              </a:prstGeom>
              <a:noFill/>
            </p:spPr>
            <p:txBody>
              <a:bodyPr wrap="none" rtlCol="0">
                <a:spAutoFit/>
              </a:bodyPr>
              <a:lstStyle/>
              <a:p>
                <a:r>
                  <a:rPr lang="en-US" altLang="zh-CN" sz="1050" dirty="0">
                    <a:latin typeface="+mn-ea"/>
                  </a:rPr>
                  <a:t>0</a:t>
                </a:r>
              </a:p>
            </p:txBody>
          </p:sp>
        </p:grpSp>
        <p:sp>
          <p:nvSpPr>
            <p:cNvPr id="69" name="文本框 68">
              <a:extLst>
                <a:ext uri="{FF2B5EF4-FFF2-40B4-BE49-F238E27FC236}">
                  <a16:creationId xmlns:a16="http://schemas.microsoft.com/office/drawing/2014/main" id="{3E2FE9A7-EF64-493A-9841-6D47D463A504}"/>
                </a:ext>
              </a:extLst>
            </p:cNvPr>
            <p:cNvSpPr txBox="1"/>
            <p:nvPr/>
          </p:nvSpPr>
          <p:spPr>
            <a:xfrm>
              <a:off x="6969654" y="3059668"/>
              <a:ext cx="991682" cy="369332"/>
            </a:xfrm>
            <a:prstGeom prst="rect">
              <a:avLst/>
            </a:prstGeom>
            <a:solidFill>
              <a:schemeClr val="bg1"/>
            </a:solidFill>
          </p:spPr>
          <p:txBody>
            <a:bodyPr wrap="none" rtlCol="0">
              <a:spAutoFit/>
            </a:bodyPr>
            <a:lstStyle/>
            <a:p>
              <a:r>
                <a:rPr lang="en-US" altLang="zh-CN" b="1" dirty="0">
                  <a:latin typeface="+mn-ea"/>
                </a:rPr>
                <a:t>Level</a:t>
              </a:r>
              <a:r>
                <a:rPr lang="zh-CN" altLang="en-US" b="1" dirty="0">
                  <a:latin typeface="+mn-ea"/>
                </a:rPr>
                <a:t> </a:t>
              </a:r>
              <a:r>
                <a:rPr lang="en-US" altLang="zh-CN" b="1" dirty="0">
                  <a:latin typeface="+mn-ea"/>
                </a:rPr>
                <a:t>2</a:t>
              </a:r>
            </a:p>
          </p:txBody>
        </p:sp>
      </p:grpSp>
      <p:grpSp>
        <p:nvGrpSpPr>
          <p:cNvPr id="119" name="组合 118">
            <a:extLst>
              <a:ext uri="{FF2B5EF4-FFF2-40B4-BE49-F238E27FC236}">
                <a16:creationId xmlns:a16="http://schemas.microsoft.com/office/drawing/2014/main" id="{750EA3BC-727A-4A03-AC80-B1A6FF66D780}"/>
              </a:ext>
            </a:extLst>
          </p:cNvPr>
          <p:cNvGrpSpPr/>
          <p:nvPr/>
        </p:nvGrpSpPr>
        <p:grpSpPr>
          <a:xfrm>
            <a:off x="9798198" y="3996745"/>
            <a:ext cx="2111616" cy="2583658"/>
            <a:chOff x="9211880" y="845342"/>
            <a:chExt cx="2111616" cy="2583658"/>
          </a:xfrm>
        </p:grpSpPr>
        <p:grpSp>
          <p:nvGrpSpPr>
            <p:cNvPr id="66" name="组合 65">
              <a:extLst>
                <a:ext uri="{FF2B5EF4-FFF2-40B4-BE49-F238E27FC236}">
                  <a16:creationId xmlns:a16="http://schemas.microsoft.com/office/drawing/2014/main" id="{B3286CAC-3D4B-4169-AB2B-4D3D5DC1825B}"/>
                </a:ext>
              </a:extLst>
            </p:cNvPr>
            <p:cNvGrpSpPr/>
            <p:nvPr/>
          </p:nvGrpSpPr>
          <p:grpSpPr>
            <a:xfrm>
              <a:off x="9211880" y="845342"/>
              <a:ext cx="2111616" cy="2111616"/>
              <a:chOff x="8069053" y="738264"/>
              <a:chExt cx="2111616" cy="2111616"/>
            </a:xfrm>
          </p:grpSpPr>
          <p:pic>
            <p:nvPicPr>
              <p:cNvPr id="47" name="图片 46">
                <a:extLst>
                  <a:ext uri="{FF2B5EF4-FFF2-40B4-BE49-F238E27FC236}">
                    <a16:creationId xmlns:a16="http://schemas.microsoft.com/office/drawing/2014/main" id="{56EE9F20-D9F3-4BFE-852D-7FDA654BE292}"/>
                  </a:ext>
                </a:extLst>
              </p:cNvPr>
              <p:cNvPicPr>
                <a:picLocks noChangeAspect="1"/>
              </p:cNvPicPr>
              <p:nvPr/>
            </p:nvPicPr>
            <p:blipFill>
              <a:blip r:embed="rId4"/>
              <a:stretch>
                <a:fillRect/>
              </a:stretch>
            </p:blipFill>
            <p:spPr>
              <a:xfrm>
                <a:off x="8069053" y="738264"/>
                <a:ext cx="2111616" cy="2111616"/>
              </a:xfrm>
              <a:prstGeom prst="rect">
                <a:avLst/>
              </a:prstGeom>
              <a:ln>
                <a:solidFill>
                  <a:schemeClr val="tx1">
                    <a:lumMod val="95000"/>
                    <a:lumOff val="5000"/>
                  </a:schemeClr>
                </a:solidFill>
              </a:ln>
            </p:spPr>
          </p:pic>
          <p:cxnSp>
            <p:nvCxnSpPr>
              <p:cNvPr id="48" name="直接连接符 47">
                <a:extLst>
                  <a:ext uri="{FF2B5EF4-FFF2-40B4-BE49-F238E27FC236}">
                    <a16:creationId xmlns:a16="http://schemas.microsoft.com/office/drawing/2014/main" id="{064FD8DE-E7E6-4145-8342-D0E4813FDBE7}"/>
                  </a:ext>
                </a:extLst>
              </p:cNvPr>
              <p:cNvCxnSpPr/>
              <p:nvPr/>
            </p:nvCxnSpPr>
            <p:spPr>
              <a:xfrm>
                <a:off x="9124861" y="738264"/>
                <a:ext cx="0" cy="2111616"/>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56C80E97-2776-4764-8604-F5640AD4A5A2}"/>
                  </a:ext>
                </a:extLst>
              </p:cNvPr>
              <p:cNvCxnSpPr>
                <a:cxnSpLocks/>
              </p:cNvCxnSpPr>
              <p:nvPr/>
            </p:nvCxnSpPr>
            <p:spPr>
              <a:xfrm flipH="1">
                <a:off x="8069053" y="1794072"/>
                <a:ext cx="2111616" cy="0"/>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BC090EE-467C-4141-8690-79744C5726B7}"/>
                  </a:ext>
                </a:extLst>
              </p:cNvPr>
              <p:cNvCxnSpPr>
                <a:cxnSpLocks/>
              </p:cNvCxnSpPr>
              <p:nvPr/>
            </p:nvCxnSpPr>
            <p:spPr>
              <a:xfrm flipV="1">
                <a:off x="8596957" y="738264"/>
                <a:ext cx="0" cy="1055808"/>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6FCD047A-8CF7-47E0-9BE6-D507E94EEDCB}"/>
                  </a:ext>
                </a:extLst>
              </p:cNvPr>
              <p:cNvCxnSpPr>
                <a:cxnSpLocks/>
              </p:cNvCxnSpPr>
              <p:nvPr/>
            </p:nvCxnSpPr>
            <p:spPr>
              <a:xfrm>
                <a:off x="8069053" y="1266167"/>
                <a:ext cx="1055808" cy="1"/>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3AE35D7D-FDC9-4206-82D5-8119AC9DFF83}"/>
                  </a:ext>
                </a:extLst>
              </p:cNvPr>
              <p:cNvSpPr txBox="1"/>
              <p:nvPr/>
            </p:nvSpPr>
            <p:spPr>
              <a:xfrm>
                <a:off x="8864979" y="1268452"/>
                <a:ext cx="268022" cy="261610"/>
              </a:xfrm>
              <a:prstGeom prst="rect">
                <a:avLst/>
              </a:prstGeom>
              <a:noFill/>
            </p:spPr>
            <p:txBody>
              <a:bodyPr wrap="none" rtlCol="0">
                <a:spAutoFit/>
              </a:bodyPr>
              <a:lstStyle/>
              <a:p>
                <a:r>
                  <a:rPr lang="en-US" altLang="zh-CN" sz="1050" dirty="0">
                    <a:latin typeface="+mn-ea"/>
                  </a:rPr>
                  <a:t>1</a:t>
                </a:r>
              </a:p>
            </p:txBody>
          </p:sp>
          <p:sp>
            <p:nvSpPr>
              <p:cNvPr id="53" name="文本框 52">
                <a:extLst>
                  <a:ext uri="{FF2B5EF4-FFF2-40B4-BE49-F238E27FC236}">
                    <a16:creationId xmlns:a16="http://schemas.microsoft.com/office/drawing/2014/main" id="{42B8E9C3-96B1-49A1-B99F-4714F7A61560}"/>
                  </a:ext>
                </a:extLst>
              </p:cNvPr>
              <p:cNvSpPr txBox="1"/>
              <p:nvPr/>
            </p:nvSpPr>
            <p:spPr>
              <a:xfrm>
                <a:off x="8587677" y="1526158"/>
                <a:ext cx="268022" cy="261610"/>
              </a:xfrm>
              <a:prstGeom prst="rect">
                <a:avLst/>
              </a:prstGeom>
              <a:noFill/>
            </p:spPr>
            <p:txBody>
              <a:bodyPr wrap="none" rtlCol="0">
                <a:spAutoFit/>
              </a:bodyPr>
              <a:lstStyle/>
              <a:p>
                <a:r>
                  <a:rPr lang="en-US" altLang="zh-CN" sz="1050" dirty="0">
                    <a:latin typeface="+mn-ea"/>
                  </a:rPr>
                  <a:t>2</a:t>
                </a:r>
              </a:p>
            </p:txBody>
          </p:sp>
          <p:sp>
            <p:nvSpPr>
              <p:cNvPr id="54" name="文本框 53">
                <a:extLst>
                  <a:ext uri="{FF2B5EF4-FFF2-40B4-BE49-F238E27FC236}">
                    <a16:creationId xmlns:a16="http://schemas.microsoft.com/office/drawing/2014/main" id="{9802B6DD-E64B-4E2D-AC44-531A8C6EDFC3}"/>
                  </a:ext>
                </a:extLst>
              </p:cNvPr>
              <p:cNvSpPr txBox="1"/>
              <p:nvPr/>
            </p:nvSpPr>
            <p:spPr>
              <a:xfrm>
                <a:off x="8864979" y="1521954"/>
                <a:ext cx="268022" cy="261610"/>
              </a:xfrm>
              <a:prstGeom prst="rect">
                <a:avLst/>
              </a:prstGeom>
              <a:noFill/>
            </p:spPr>
            <p:txBody>
              <a:bodyPr wrap="none" rtlCol="0">
                <a:spAutoFit/>
              </a:bodyPr>
              <a:lstStyle/>
              <a:p>
                <a:r>
                  <a:rPr lang="en-US" altLang="zh-CN" sz="1050" dirty="0">
                    <a:latin typeface="+mn-ea"/>
                  </a:rPr>
                  <a:t>3</a:t>
                </a:r>
              </a:p>
            </p:txBody>
          </p:sp>
          <p:sp>
            <p:nvSpPr>
              <p:cNvPr id="55" name="文本框 54">
                <a:extLst>
                  <a:ext uri="{FF2B5EF4-FFF2-40B4-BE49-F238E27FC236}">
                    <a16:creationId xmlns:a16="http://schemas.microsoft.com/office/drawing/2014/main" id="{A3C4B291-B5AF-4368-B199-4A593E52D2A8}"/>
                  </a:ext>
                </a:extLst>
              </p:cNvPr>
              <p:cNvSpPr txBox="1"/>
              <p:nvPr/>
            </p:nvSpPr>
            <p:spPr>
              <a:xfrm>
                <a:off x="8587677" y="1266051"/>
                <a:ext cx="268022" cy="261610"/>
              </a:xfrm>
              <a:prstGeom prst="rect">
                <a:avLst/>
              </a:prstGeom>
              <a:noFill/>
            </p:spPr>
            <p:txBody>
              <a:bodyPr wrap="none" rtlCol="0">
                <a:spAutoFit/>
              </a:bodyPr>
              <a:lstStyle/>
              <a:p>
                <a:r>
                  <a:rPr lang="en-US" altLang="zh-CN" sz="1050" dirty="0">
                    <a:latin typeface="+mn-ea"/>
                  </a:rPr>
                  <a:t>0</a:t>
                </a:r>
              </a:p>
            </p:txBody>
          </p:sp>
          <p:cxnSp>
            <p:nvCxnSpPr>
              <p:cNvPr id="56" name="直接连接符 55">
                <a:extLst>
                  <a:ext uri="{FF2B5EF4-FFF2-40B4-BE49-F238E27FC236}">
                    <a16:creationId xmlns:a16="http://schemas.microsoft.com/office/drawing/2014/main" id="{EAC9FD40-09BA-455F-8C2D-ACDB7677B98D}"/>
                  </a:ext>
                </a:extLst>
              </p:cNvPr>
              <p:cNvCxnSpPr>
                <a:cxnSpLocks/>
              </p:cNvCxnSpPr>
              <p:nvPr/>
            </p:nvCxnSpPr>
            <p:spPr>
              <a:xfrm>
                <a:off x="8855699" y="1266284"/>
                <a:ext cx="3294" cy="527787"/>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302E225-A0BF-4D4A-B9AC-ED1B43FC8C68}"/>
                  </a:ext>
                </a:extLst>
              </p:cNvPr>
              <p:cNvCxnSpPr>
                <a:cxnSpLocks/>
              </p:cNvCxnSpPr>
              <p:nvPr/>
            </p:nvCxnSpPr>
            <p:spPr>
              <a:xfrm>
                <a:off x="8596957" y="1530177"/>
                <a:ext cx="527904" cy="0"/>
              </a:xfrm>
              <a:prstGeom prst="line">
                <a:avLst/>
              </a:prstGeom>
              <a:ln>
                <a:solidFill>
                  <a:srgbClr val="FF1DE2"/>
                </a:solidFill>
              </a:ln>
            </p:spPr>
            <p:style>
              <a:lnRef idx="1">
                <a:schemeClr val="accent1"/>
              </a:lnRef>
              <a:fillRef idx="0">
                <a:schemeClr val="accent1"/>
              </a:fillRef>
              <a:effectRef idx="0">
                <a:schemeClr val="accent1"/>
              </a:effectRef>
              <a:fontRef idx="minor">
                <a:schemeClr val="tx1"/>
              </a:fontRef>
            </p:style>
          </p:cxnSp>
        </p:grpSp>
        <p:sp>
          <p:nvSpPr>
            <p:cNvPr id="70" name="文本框 69">
              <a:extLst>
                <a:ext uri="{FF2B5EF4-FFF2-40B4-BE49-F238E27FC236}">
                  <a16:creationId xmlns:a16="http://schemas.microsoft.com/office/drawing/2014/main" id="{7BCB5AAB-5003-4422-A917-AED3664F2CF7}"/>
                </a:ext>
              </a:extLst>
            </p:cNvPr>
            <p:cNvSpPr txBox="1"/>
            <p:nvPr/>
          </p:nvSpPr>
          <p:spPr>
            <a:xfrm>
              <a:off x="9824169" y="3059668"/>
              <a:ext cx="991682" cy="369332"/>
            </a:xfrm>
            <a:prstGeom prst="rect">
              <a:avLst/>
            </a:prstGeom>
            <a:solidFill>
              <a:schemeClr val="bg1"/>
            </a:solidFill>
          </p:spPr>
          <p:txBody>
            <a:bodyPr wrap="none" rtlCol="0">
              <a:spAutoFit/>
            </a:bodyPr>
            <a:lstStyle/>
            <a:p>
              <a:r>
                <a:rPr lang="en-US" altLang="zh-CN" b="1" dirty="0">
                  <a:latin typeface="+mn-ea"/>
                </a:rPr>
                <a:t>Level</a:t>
              </a:r>
              <a:r>
                <a:rPr lang="zh-CN" altLang="en-US" b="1" dirty="0">
                  <a:latin typeface="+mn-ea"/>
                </a:rPr>
                <a:t> </a:t>
              </a:r>
              <a:r>
                <a:rPr lang="en-US" altLang="zh-CN" b="1" dirty="0">
                  <a:latin typeface="+mn-ea"/>
                </a:rPr>
                <a:t>3</a:t>
              </a:r>
            </a:p>
          </p:txBody>
        </p:sp>
      </p:grpSp>
      <p:sp>
        <p:nvSpPr>
          <p:cNvPr id="72" name="矩形 71">
            <a:extLst>
              <a:ext uri="{FF2B5EF4-FFF2-40B4-BE49-F238E27FC236}">
                <a16:creationId xmlns:a16="http://schemas.microsoft.com/office/drawing/2014/main" id="{D0E4D0EE-71B5-402D-98E6-A91D6FE2041F}"/>
              </a:ext>
            </a:extLst>
          </p:cNvPr>
          <p:cNvSpPr/>
          <p:nvPr/>
        </p:nvSpPr>
        <p:spPr>
          <a:xfrm>
            <a:off x="2438466" y="1004524"/>
            <a:ext cx="831882" cy="439025"/>
          </a:xfrm>
          <a:prstGeom prst="rect">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Root</a:t>
            </a:r>
            <a:endParaRPr lang="zh-CN" altLang="en-US" b="1" dirty="0">
              <a:latin typeface="+mn-ea"/>
            </a:endParaRPr>
          </a:p>
        </p:txBody>
      </p:sp>
      <p:sp>
        <p:nvSpPr>
          <p:cNvPr id="73" name="矩形 72">
            <a:extLst>
              <a:ext uri="{FF2B5EF4-FFF2-40B4-BE49-F238E27FC236}">
                <a16:creationId xmlns:a16="http://schemas.microsoft.com/office/drawing/2014/main" id="{1C5108C6-0A60-4858-AB8D-A640F43990BA}"/>
              </a:ext>
            </a:extLst>
          </p:cNvPr>
          <p:cNvSpPr/>
          <p:nvPr/>
        </p:nvSpPr>
        <p:spPr>
          <a:xfrm>
            <a:off x="1601004" y="1632768"/>
            <a:ext cx="696749" cy="439025"/>
          </a:xfrm>
          <a:prstGeom prst="rect">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L1:0</a:t>
            </a:r>
            <a:endParaRPr lang="zh-CN" altLang="en-US" b="1" dirty="0">
              <a:latin typeface="+mn-ea"/>
            </a:endParaRPr>
          </a:p>
        </p:txBody>
      </p:sp>
      <p:sp>
        <p:nvSpPr>
          <p:cNvPr id="78" name="矩形 77">
            <a:extLst>
              <a:ext uri="{FF2B5EF4-FFF2-40B4-BE49-F238E27FC236}">
                <a16:creationId xmlns:a16="http://schemas.microsoft.com/office/drawing/2014/main" id="{4E3D02EA-F7D6-490A-90E4-DB4722395F03}"/>
              </a:ext>
            </a:extLst>
          </p:cNvPr>
          <p:cNvSpPr/>
          <p:nvPr/>
        </p:nvSpPr>
        <p:spPr>
          <a:xfrm>
            <a:off x="2506032" y="1623630"/>
            <a:ext cx="696749" cy="439025"/>
          </a:xfrm>
          <a:prstGeom prst="rect">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L1:1</a:t>
            </a:r>
            <a:endParaRPr lang="zh-CN" altLang="en-US" b="1" dirty="0">
              <a:latin typeface="+mn-ea"/>
            </a:endParaRPr>
          </a:p>
        </p:txBody>
      </p:sp>
      <p:sp>
        <p:nvSpPr>
          <p:cNvPr id="80" name="矩形 79">
            <a:extLst>
              <a:ext uri="{FF2B5EF4-FFF2-40B4-BE49-F238E27FC236}">
                <a16:creationId xmlns:a16="http://schemas.microsoft.com/office/drawing/2014/main" id="{E8AFE8AF-5947-41E1-AB6A-5D205F281EFE}"/>
              </a:ext>
            </a:extLst>
          </p:cNvPr>
          <p:cNvSpPr/>
          <p:nvPr/>
        </p:nvSpPr>
        <p:spPr>
          <a:xfrm>
            <a:off x="3411060" y="1632768"/>
            <a:ext cx="696749" cy="439025"/>
          </a:xfrm>
          <a:prstGeom prst="rect">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L1:3</a:t>
            </a:r>
            <a:endParaRPr lang="zh-CN" altLang="en-US" b="1" dirty="0">
              <a:latin typeface="+mn-ea"/>
            </a:endParaRPr>
          </a:p>
        </p:txBody>
      </p:sp>
      <p:sp>
        <p:nvSpPr>
          <p:cNvPr id="81" name="矩形 80">
            <a:extLst>
              <a:ext uri="{FF2B5EF4-FFF2-40B4-BE49-F238E27FC236}">
                <a16:creationId xmlns:a16="http://schemas.microsoft.com/office/drawing/2014/main" id="{4121D8E2-D56F-434F-8A03-75A8A5952337}"/>
              </a:ext>
            </a:extLst>
          </p:cNvPr>
          <p:cNvSpPr/>
          <p:nvPr/>
        </p:nvSpPr>
        <p:spPr>
          <a:xfrm>
            <a:off x="1190832" y="2247421"/>
            <a:ext cx="696749" cy="439025"/>
          </a:xfrm>
          <a:prstGeom prst="rect">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L2:1</a:t>
            </a:r>
            <a:endParaRPr lang="zh-CN" altLang="en-US" b="1" dirty="0">
              <a:latin typeface="+mn-ea"/>
            </a:endParaRPr>
          </a:p>
        </p:txBody>
      </p:sp>
      <p:sp>
        <p:nvSpPr>
          <p:cNvPr id="82" name="矩形 81">
            <a:extLst>
              <a:ext uri="{FF2B5EF4-FFF2-40B4-BE49-F238E27FC236}">
                <a16:creationId xmlns:a16="http://schemas.microsoft.com/office/drawing/2014/main" id="{DE3973C9-4BE1-4454-BE27-8FD7F62BB52C}"/>
              </a:ext>
            </a:extLst>
          </p:cNvPr>
          <p:cNvSpPr/>
          <p:nvPr/>
        </p:nvSpPr>
        <p:spPr>
          <a:xfrm>
            <a:off x="2034073" y="2245666"/>
            <a:ext cx="696749" cy="439025"/>
          </a:xfrm>
          <a:prstGeom prst="rect">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L2:3</a:t>
            </a:r>
            <a:endParaRPr lang="zh-CN" altLang="en-US" b="1" dirty="0">
              <a:latin typeface="+mn-ea"/>
            </a:endParaRPr>
          </a:p>
        </p:txBody>
      </p:sp>
      <p:sp>
        <p:nvSpPr>
          <p:cNvPr id="83" name="矩形 82">
            <a:extLst>
              <a:ext uri="{FF2B5EF4-FFF2-40B4-BE49-F238E27FC236}">
                <a16:creationId xmlns:a16="http://schemas.microsoft.com/office/drawing/2014/main" id="{81928A73-2560-4707-99AE-DC88BA3594C0}"/>
              </a:ext>
            </a:extLst>
          </p:cNvPr>
          <p:cNvSpPr/>
          <p:nvPr/>
        </p:nvSpPr>
        <p:spPr>
          <a:xfrm>
            <a:off x="761043" y="2870635"/>
            <a:ext cx="696749" cy="439025"/>
          </a:xfrm>
          <a:prstGeom prst="rect">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L3:0</a:t>
            </a:r>
            <a:endParaRPr lang="zh-CN" altLang="en-US" b="1" dirty="0">
              <a:latin typeface="+mn-ea"/>
            </a:endParaRPr>
          </a:p>
        </p:txBody>
      </p:sp>
      <p:sp>
        <p:nvSpPr>
          <p:cNvPr id="84" name="矩形 83">
            <a:extLst>
              <a:ext uri="{FF2B5EF4-FFF2-40B4-BE49-F238E27FC236}">
                <a16:creationId xmlns:a16="http://schemas.microsoft.com/office/drawing/2014/main" id="{02895EE3-9D80-490F-9FD1-1AE7ED6BE26C}"/>
              </a:ext>
            </a:extLst>
          </p:cNvPr>
          <p:cNvSpPr/>
          <p:nvPr/>
        </p:nvSpPr>
        <p:spPr>
          <a:xfrm>
            <a:off x="1601004" y="2870635"/>
            <a:ext cx="696749" cy="439025"/>
          </a:xfrm>
          <a:prstGeom prst="rect">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mn-ea"/>
              </a:rPr>
              <a:t>L3:1</a:t>
            </a:r>
            <a:endParaRPr lang="zh-CN" altLang="en-US" b="1" dirty="0">
              <a:latin typeface="+mn-ea"/>
            </a:endParaRPr>
          </a:p>
        </p:txBody>
      </p:sp>
      <p:cxnSp>
        <p:nvCxnSpPr>
          <p:cNvPr id="86" name="直接连接符 85">
            <a:extLst>
              <a:ext uri="{FF2B5EF4-FFF2-40B4-BE49-F238E27FC236}">
                <a16:creationId xmlns:a16="http://schemas.microsoft.com/office/drawing/2014/main" id="{A29F2FF1-D0A5-4BDB-87B2-2E35EE60512E}"/>
              </a:ext>
            </a:extLst>
          </p:cNvPr>
          <p:cNvCxnSpPr>
            <a:stCxn id="72" idx="2"/>
            <a:endCxn id="73" idx="0"/>
          </p:cNvCxnSpPr>
          <p:nvPr/>
        </p:nvCxnSpPr>
        <p:spPr>
          <a:xfrm flipH="1">
            <a:off x="1949379" y="1443549"/>
            <a:ext cx="905028" cy="189219"/>
          </a:xfrm>
          <a:prstGeom prst="line">
            <a:avLst/>
          </a:prstGeom>
          <a:ln w="19050">
            <a:solidFill>
              <a:srgbClr val="0094AA"/>
            </a:solidFill>
          </a:ln>
        </p:spPr>
        <p:style>
          <a:lnRef idx="1">
            <a:schemeClr val="accent1"/>
          </a:lnRef>
          <a:fillRef idx="0">
            <a:schemeClr val="accent1"/>
          </a:fillRef>
          <a:effectRef idx="0">
            <a:schemeClr val="accent1"/>
          </a:effectRef>
          <a:fontRef idx="minor">
            <a:schemeClr val="tx1"/>
          </a:fontRef>
        </p:style>
      </p:cxnSp>
      <p:cxnSp>
        <p:nvCxnSpPr>
          <p:cNvPr id="87" name="直接连接符 86">
            <a:extLst>
              <a:ext uri="{FF2B5EF4-FFF2-40B4-BE49-F238E27FC236}">
                <a16:creationId xmlns:a16="http://schemas.microsoft.com/office/drawing/2014/main" id="{5191EA52-ED8C-4F3D-9DCB-31FAB98F5A89}"/>
              </a:ext>
            </a:extLst>
          </p:cNvPr>
          <p:cNvCxnSpPr>
            <a:cxnSpLocks/>
            <a:stCxn id="72" idx="2"/>
            <a:endCxn id="78" idx="0"/>
          </p:cNvCxnSpPr>
          <p:nvPr/>
        </p:nvCxnSpPr>
        <p:spPr>
          <a:xfrm>
            <a:off x="2854407" y="1443549"/>
            <a:ext cx="0" cy="180081"/>
          </a:xfrm>
          <a:prstGeom prst="line">
            <a:avLst/>
          </a:prstGeom>
          <a:ln w="19050">
            <a:solidFill>
              <a:srgbClr val="0094AA"/>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B62A039C-C2B9-4BE7-AB25-DE543BDC590F}"/>
              </a:ext>
            </a:extLst>
          </p:cNvPr>
          <p:cNvCxnSpPr>
            <a:cxnSpLocks/>
            <a:stCxn id="72" idx="2"/>
            <a:endCxn id="80" idx="0"/>
          </p:cNvCxnSpPr>
          <p:nvPr/>
        </p:nvCxnSpPr>
        <p:spPr>
          <a:xfrm>
            <a:off x="2854407" y="1443549"/>
            <a:ext cx="905028" cy="189219"/>
          </a:xfrm>
          <a:prstGeom prst="line">
            <a:avLst/>
          </a:prstGeom>
          <a:ln w="19050">
            <a:solidFill>
              <a:srgbClr val="0094AA"/>
            </a:solidFill>
          </a:ln>
        </p:spPr>
        <p:style>
          <a:lnRef idx="1">
            <a:schemeClr val="accent1"/>
          </a:lnRef>
          <a:fillRef idx="0">
            <a:schemeClr val="accent1"/>
          </a:fillRef>
          <a:effectRef idx="0">
            <a:schemeClr val="accent1"/>
          </a:effectRef>
          <a:fontRef idx="minor">
            <a:schemeClr val="tx1"/>
          </a:fontRef>
        </p:style>
      </p:cxnSp>
      <p:cxnSp>
        <p:nvCxnSpPr>
          <p:cNvPr id="93" name="直接连接符 92">
            <a:extLst>
              <a:ext uri="{FF2B5EF4-FFF2-40B4-BE49-F238E27FC236}">
                <a16:creationId xmlns:a16="http://schemas.microsoft.com/office/drawing/2014/main" id="{606D370F-A7EA-4DB6-A0CB-E765A44FA97F}"/>
              </a:ext>
            </a:extLst>
          </p:cNvPr>
          <p:cNvCxnSpPr>
            <a:cxnSpLocks/>
            <a:stCxn id="73" idx="2"/>
            <a:endCxn id="82" idx="0"/>
          </p:cNvCxnSpPr>
          <p:nvPr/>
        </p:nvCxnSpPr>
        <p:spPr>
          <a:xfrm>
            <a:off x="1949379" y="2071793"/>
            <a:ext cx="433069" cy="173873"/>
          </a:xfrm>
          <a:prstGeom prst="line">
            <a:avLst/>
          </a:prstGeom>
          <a:ln w="19050">
            <a:solidFill>
              <a:srgbClr val="0094AA"/>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561603D4-1DC8-43D6-9548-9C5845AF5A53}"/>
              </a:ext>
            </a:extLst>
          </p:cNvPr>
          <p:cNvCxnSpPr>
            <a:cxnSpLocks/>
            <a:stCxn id="73" idx="2"/>
            <a:endCxn id="81" idx="0"/>
          </p:cNvCxnSpPr>
          <p:nvPr/>
        </p:nvCxnSpPr>
        <p:spPr>
          <a:xfrm flipH="1">
            <a:off x="1539207" y="2071793"/>
            <a:ext cx="410172" cy="175628"/>
          </a:xfrm>
          <a:prstGeom prst="line">
            <a:avLst/>
          </a:prstGeom>
          <a:ln w="19050">
            <a:solidFill>
              <a:srgbClr val="0094AA"/>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153CBEB6-D54B-4DF2-AE30-5F4BCAAB4E07}"/>
              </a:ext>
            </a:extLst>
          </p:cNvPr>
          <p:cNvCxnSpPr>
            <a:cxnSpLocks/>
            <a:stCxn id="84" idx="0"/>
            <a:endCxn id="81" idx="2"/>
          </p:cNvCxnSpPr>
          <p:nvPr/>
        </p:nvCxnSpPr>
        <p:spPr>
          <a:xfrm flipH="1" flipV="1">
            <a:off x="1539207" y="2686446"/>
            <a:ext cx="410172" cy="184189"/>
          </a:xfrm>
          <a:prstGeom prst="line">
            <a:avLst/>
          </a:prstGeom>
          <a:ln w="19050">
            <a:solidFill>
              <a:srgbClr val="0094AA"/>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7C2456F3-9B69-4876-8D5B-7E7EBDE8431E}"/>
              </a:ext>
            </a:extLst>
          </p:cNvPr>
          <p:cNvCxnSpPr>
            <a:cxnSpLocks/>
            <a:stCxn id="83" idx="0"/>
            <a:endCxn id="81" idx="2"/>
          </p:cNvCxnSpPr>
          <p:nvPr/>
        </p:nvCxnSpPr>
        <p:spPr>
          <a:xfrm flipV="1">
            <a:off x="1109418" y="2686446"/>
            <a:ext cx="429789" cy="184189"/>
          </a:xfrm>
          <a:prstGeom prst="line">
            <a:avLst/>
          </a:prstGeom>
          <a:ln w="19050">
            <a:solidFill>
              <a:srgbClr val="0094AA"/>
            </a:solidFill>
          </a:ln>
        </p:spPr>
        <p:style>
          <a:lnRef idx="1">
            <a:schemeClr val="accent1"/>
          </a:lnRef>
          <a:fillRef idx="0">
            <a:schemeClr val="accent1"/>
          </a:fillRef>
          <a:effectRef idx="0">
            <a:schemeClr val="accent1"/>
          </a:effectRef>
          <a:fontRef idx="minor">
            <a:schemeClr val="tx1"/>
          </a:fontRef>
        </p:style>
      </p:cxnSp>
      <p:pic>
        <p:nvPicPr>
          <p:cNvPr id="121" name="图片 120">
            <a:extLst>
              <a:ext uri="{FF2B5EF4-FFF2-40B4-BE49-F238E27FC236}">
                <a16:creationId xmlns:a16="http://schemas.microsoft.com/office/drawing/2014/main" id="{0D63B08D-31E3-4EA8-A9E2-8FDC869C0087}"/>
              </a:ext>
            </a:extLst>
          </p:cNvPr>
          <p:cNvPicPr>
            <a:picLocks noChangeAspect="1"/>
          </p:cNvPicPr>
          <p:nvPr/>
        </p:nvPicPr>
        <p:blipFill rotWithShape="1">
          <a:blip r:embed="rId5"/>
          <a:srcRect t="1053" r="6407"/>
          <a:stretch/>
        </p:blipFill>
        <p:spPr>
          <a:xfrm>
            <a:off x="3485554" y="3996745"/>
            <a:ext cx="3185259" cy="2089380"/>
          </a:xfrm>
          <a:prstGeom prst="rect">
            <a:avLst/>
          </a:prstGeom>
        </p:spPr>
      </p:pic>
      <p:grpSp>
        <p:nvGrpSpPr>
          <p:cNvPr id="126" name="组合 125">
            <a:extLst>
              <a:ext uri="{FF2B5EF4-FFF2-40B4-BE49-F238E27FC236}">
                <a16:creationId xmlns:a16="http://schemas.microsoft.com/office/drawing/2014/main" id="{DDF07378-C588-49F8-8D45-E37CE5C2082E}"/>
              </a:ext>
            </a:extLst>
          </p:cNvPr>
          <p:cNvGrpSpPr/>
          <p:nvPr/>
        </p:nvGrpSpPr>
        <p:grpSpPr>
          <a:xfrm>
            <a:off x="215469" y="4035309"/>
            <a:ext cx="3300856" cy="2405022"/>
            <a:chOff x="215469" y="4035309"/>
            <a:chExt cx="3300856" cy="2405022"/>
          </a:xfrm>
        </p:grpSpPr>
        <p:pic>
          <p:nvPicPr>
            <p:cNvPr id="123" name="图片 122">
              <a:extLst>
                <a:ext uri="{FF2B5EF4-FFF2-40B4-BE49-F238E27FC236}">
                  <a16:creationId xmlns:a16="http://schemas.microsoft.com/office/drawing/2014/main" id="{FFE310AF-7C6A-4970-B830-C2E165A11990}"/>
                </a:ext>
              </a:extLst>
            </p:cNvPr>
            <p:cNvPicPr>
              <a:picLocks noChangeAspect="1"/>
            </p:cNvPicPr>
            <p:nvPr/>
          </p:nvPicPr>
          <p:blipFill>
            <a:blip r:embed="rId6"/>
            <a:stretch>
              <a:fillRect/>
            </a:stretch>
          </p:blipFill>
          <p:spPr>
            <a:xfrm>
              <a:off x="215469" y="4035309"/>
              <a:ext cx="3300856" cy="1809414"/>
            </a:xfrm>
            <a:prstGeom prst="rect">
              <a:avLst/>
            </a:prstGeom>
          </p:spPr>
        </p:pic>
        <p:sp>
          <p:nvSpPr>
            <p:cNvPr id="124" name="文本框 123">
              <a:extLst>
                <a:ext uri="{FF2B5EF4-FFF2-40B4-BE49-F238E27FC236}">
                  <a16:creationId xmlns:a16="http://schemas.microsoft.com/office/drawing/2014/main" id="{24A4EDDA-08B6-4E91-A431-CEDC00E26B77}"/>
                </a:ext>
              </a:extLst>
            </p:cNvPr>
            <p:cNvSpPr txBox="1"/>
            <p:nvPr/>
          </p:nvSpPr>
          <p:spPr>
            <a:xfrm>
              <a:off x="995069" y="6070999"/>
              <a:ext cx="2081980" cy="369332"/>
            </a:xfrm>
            <a:prstGeom prst="rect">
              <a:avLst/>
            </a:prstGeom>
            <a:solidFill>
              <a:schemeClr val="bg1"/>
            </a:solidFill>
          </p:spPr>
          <p:txBody>
            <a:bodyPr wrap="none" rtlCol="0">
              <a:spAutoFit/>
            </a:bodyPr>
            <a:lstStyle/>
            <a:p>
              <a:r>
                <a:rPr lang="en-US" altLang="zh-CN" b="1" dirty="0">
                  <a:latin typeface="+mn-ea"/>
                </a:rPr>
                <a:t>Point Quad-Tree</a:t>
              </a:r>
            </a:p>
          </p:txBody>
        </p:sp>
      </p:grpSp>
      <p:sp>
        <p:nvSpPr>
          <p:cNvPr id="125" name="文本框 124">
            <a:extLst>
              <a:ext uri="{FF2B5EF4-FFF2-40B4-BE49-F238E27FC236}">
                <a16:creationId xmlns:a16="http://schemas.microsoft.com/office/drawing/2014/main" id="{D00C3C00-62C4-42ED-AA76-EC6F6F86E6CC}"/>
              </a:ext>
            </a:extLst>
          </p:cNvPr>
          <p:cNvSpPr txBox="1"/>
          <p:nvPr/>
        </p:nvSpPr>
        <p:spPr>
          <a:xfrm>
            <a:off x="4076435" y="6072430"/>
            <a:ext cx="1653658" cy="369332"/>
          </a:xfrm>
          <a:prstGeom prst="rect">
            <a:avLst/>
          </a:prstGeom>
          <a:solidFill>
            <a:schemeClr val="bg1"/>
          </a:solidFill>
        </p:spPr>
        <p:txBody>
          <a:bodyPr wrap="none" rtlCol="0">
            <a:spAutoFit/>
          </a:bodyPr>
          <a:lstStyle/>
          <a:p>
            <a:r>
              <a:rPr lang="en-US" altLang="zh-CN" b="1" dirty="0">
                <a:latin typeface="+mn-ea"/>
              </a:rPr>
              <a:t>D Quad-Tree</a:t>
            </a:r>
          </a:p>
        </p:txBody>
      </p:sp>
    </p:spTree>
    <p:extLst>
      <p:ext uri="{BB962C8B-B14F-4D97-AF65-F5344CB8AC3E}">
        <p14:creationId xmlns:p14="http://schemas.microsoft.com/office/powerpoint/2010/main" val="8081075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6"/>
                                        </p:tgtEl>
                                        <p:attrNameLst>
                                          <p:attrName>style.visibility</p:attrName>
                                        </p:attrNameLst>
                                      </p:cBhvr>
                                      <p:to>
                                        <p:strVal val="visible"/>
                                      </p:to>
                                    </p:set>
                                    <p:animEffect transition="in" filter="fade">
                                      <p:cBhvr>
                                        <p:cTn id="7" dur="500"/>
                                        <p:tgtEl>
                                          <p:spTgt spid="1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7"/>
                                        </p:tgtEl>
                                        <p:attrNameLst>
                                          <p:attrName>style.visibility</p:attrName>
                                        </p:attrNameLst>
                                      </p:cBhvr>
                                      <p:to>
                                        <p:strVal val="visible"/>
                                      </p:to>
                                    </p:set>
                                    <p:animEffect transition="in" filter="fade">
                                      <p:cBhvr>
                                        <p:cTn id="17" dur="500"/>
                                        <p:tgtEl>
                                          <p:spTgt spid="11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5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8"/>
                                        </p:tgtEl>
                                        <p:attrNameLst>
                                          <p:attrName>style.visibility</p:attrName>
                                        </p:attrNameLst>
                                      </p:cBhvr>
                                      <p:to>
                                        <p:strVal val="visible"/>
                                      </p:to>
                                    </p:set>
                                    <p:animEffect transition="in" filter="fade">
                                      <p:cBhvr>
                                        <p:cTn id="25" dur="500"/>
                                        <p:tgtEl>
                                          <p:spTgt spid="7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0"/>
                                        </p:tgtEl>
                                        <p:attrNameLst>
                                          <p:attrName>style.visibility</p:attrName>
                                        </p:attrNameLst>
                                      </p:cBhvr>
                                      <p:to>
                                        <p:strVal val="visible"/>
                                      </p:to>
                                    </p:set>
                                    <p:animEffect transition="in" filter="fade">
                                      <p:cBhvr>
                                        <p:cTn id="28" dur="500"/>
                                        <p:tgtEl>
                                          <p:spTgt spid="80"/>
                                        </p:tgtEl>
                                      </p:cBhvr>
                                    </p:animEffect>
                                  </p:childTnLst>
                                </p:cTn>
                              </p:par>
                              <p:par>
                                <p:cTn id="29" presetID="10" presetClass="entr" presetSubtype="0" fill="hold" nodeType="withEffect">
                                  <p:stCondLst>
                                    <p:cond delay="0"/>
                                  </p:stCondLst>
                                  <p:childTnLst>
                                    <p:set>
                                      <p:cBhvr>
                                        <p:cTn id="30" dur="1" fill="hold">
                                          <p:stCondLst>
                                            <p:cond delay="0"/>
                                          </p:stCondLst>
                                        </p:cTn>
                                        <p:tgtEl>
                                          <p:spTgt spid="86"/>
                                        </p:tgtEl>
                                        <p:attrNameLst>
                                          <p:attrName>style.visibility</p:attrName>
                                        </p:attrNameLst>
                                      </p:cBhvr>
                                      <p:to>
                                        <p:strVal val="visible"/>
                                      </p:to>
                                    </p:set>
                                    <p:animEffect transition="in" filter="fade">
                                      <p:cBhvr>
                                        <p:cTn id="31" dur="500"/>
                                        <p:tgtEl>
                                          <p:spTgt spid="86"/>
                                        </p:tgtEl>
                                      </p:cBhvr>
                                    </p:animEffect>
                                  </p:childTnLst>
                                </p:cTn>
                              </p:par>
                              <p:par>
                                <p:cTn id="32" presetID="10" presetClass="entr" presetSubtype="0" fill="hold" nodeType="withEffect">
                                  <p:stCondLst>
                                    <p:cond delay="0"/>
                                  </p:stCondLst>
                                  <p:childTnLst>
                                    <p:set>
                                      <p:cBhvr>
                                        <p:cTn id="33" dur="1" fill="hold">
                                          <p:stCondLst>
                                            <p:cond delay="0"/>
                                          </p:stCondLst>
                                        </p:cTn>
                                        <p:tgtEl>
                                          <p:spTgt spid="87"/>
                                        </p:tgtEl>
                                        <p:attrNameLst>
                                          <p:attrName>style.visibility</p:attrName>
                                        </p:attrNameLst>
                                      </p:cBhvr>
                                      <p:to>
                                        <p:strVal val="visible"/>
                                      </p:to>
                                    </p:set>
                                    <p:animEffect transition="in" filter="fade">
                                      <p:cBhvr>
                                        <p:cTn id="34" dur="500"/>
                                        <p:tgtEl>
                                          <p:spTgt spid="87"/>
                                        </p:tgtEl>
                                      </p:cBhvr>
                                    </p:animEffect>
                                  </p:childTnLst>
                                </p:cTn>
                              </p:par>
                              <p:par>
                                <p:cTn id="35" presetID="10" presetClass="entr" presetSubtype="0" fill="hold" nodeType="withEffect">
                                  <p:stCondLst>
                                    <p:cond delay="0"/>
                                  </p:stCondLst>
                                  <p:childTnLst>
                                    <p:set>
                                      <p:cBhvr>
                                        <p:cTn id="36" dur="1" fill="hold">
                                          <p:stCondLst>
                                            <p:cond delay="0"/>
                                          </p:stCondLst>
                                        </p:cTn>
                                        <p:tgtEl>
                                          <p:spTgt spid="90"/>
                                        </p:tgtEl>
                                        <p:attrNameLst>
                                          <p:attrName>style.visibility</p:attrName>
                                        </p:attrNameLst>
                                      </p:cBhvr>
                                      <p:to>
                                        <p:strVal val="visible"/>
                                      </p:to>
                                    </p:set>
                                    <p:animEffect transition="in" filter="fade">
                                      <p:cBhvr>
                                        <p:cTn id="37" dur="500"/>
                                        <p:tgtEl>
                                          <p:spTgt spid="9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18"/>
                                        </p:tgtEl>
                                        <p:attrNameLst>
                                          <p:attrName>style.visibility</p:attrName>
                                        </p:attrNameLst>
                                      </p:cBhvr>
                                      <p:to>
                                        <p:strVal val="visible"/>
                                      </p:to>
                                    </p:set>
                                    <p:animEffect transition="in" filter="fade">
                                      <p:cBhvr>
                                        <p:cTn id="42" dur="500"/>
                                        <p:tgtEl>
                                          <p:spTgt spid="1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81"/>
                                        </p:tgtEl>
                                        <p:attrNameLst>
                                          <p:attrName>style.visibility</p:attrName>
                                        </p:attrNameLst>
                                      </p:cBhvr>
                                      <p:to>
                                        <p:strVal val="visible"/>
                                      </p:to>
                                    </p:set>
                                    <p:animEffect transition="in" filter="fade">
                                      <p:cBhvr>
                                        <p:cTn id="47" dur="500"/>
                                        <p:tgtEl>
                                          <p:spTgt spid="81"/>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82"/>
                                        </p:tgtEl>
                                        <p:attrNameLst>
                                          <p:attrName>style.visibility</p:attrName>
                                        </p:attrNameLst>
                                      </p:cBhvr>
                                      <p:to>
                                        <p:strVal val="visible"/>
                                      </p:to>
                                    </p:set>
                                    <p:animEffect transition="in" filter="fade">
                                      <p:cBhvr>
                                        <p:cTn id="50" dur="500"/>
                                        <p:tgtEl>
                                          <p:spTgt spid="82"/>
                                        </p:tgtEl>
                                      </p:cBhvr>
                                    </p:animEffect>
                                  </p:childTnLst>
                                </p:cTn>
                              </p:par>
                              <p:par>
                                <p:cTn id="51" presetID="10" presetClass="entr" presetSubtype="0" fill="hold" nodeType="withEffect">
                                  <p:stCondLst>
                                    <p:cond delay="0"/>
                                  </p:stCondLst>
                                  <p:childTnLst>
                                    <p:set>
                                      <p:cBhvr>
                                        <p:cTn id="52" dur="1" fill="hold">
                                          <p:stCondLst>
                                            <p:cond delay="0"/>
                                          </p:stCondLst>
                                        </p:cTn>
                                        <p:tgtEl>
                                          <p:spTgt spid="93"/>
                                        </p:tgtEl>
                                        <p:attrNameLst>
                                          <p:attrName>style.visibility</p:attrName>
                                        </p:attrNameLst>
                                      </p:cBhvr>
                                      <p:to>
                                        <p:strVal val="visible"/>
                                      </p:to>
                                    </p:set>
                                    <p:animEffect transition="in" filter="fade">
                                      <p:cBhvr>
                                        <p:cTn id="53" dur="500"/>
                                        <p:tgtEl>
                                          <p:spTgt spid="93"/>
                                        </p:tgtEl>
                                      </p:cBhvr>
                                    </p:animEffect>
                                  </p:childTnLst>
                                </p:cTn>
                              </p:par>
                              <p:par>
                                <p:cTn id="54" presetID="10" presetClass="entr" presetSubtype="0" fill="hold" nodeType="withEffect">
                                  <p:stCondLst>
                                    <p:cond delay="0"/>
                                  </p:stCondLst>
                                  <p:childTnLst>
                                    <p:set>
                                      <p:cBhvr>
                                        <p:cTn id="55" dur="1" fill="hold">
                                          <p:stCondLst>
                                            <p:cond delay="0"/>
                                          </p:stCondLst>
                                        </p:cTn>
                                        <p:tgtEl>
                                          <p:spTgt spid="98"/>
                                        </p:tgtEl>
                                        <p:attrNameLst>
                                          <p:attrName>style.visibility</p:attrName>
                                        </p:attrNameLst>
                                      </p:cBhvr>
                                      <p:to>
                                        <p:strVal val="visible"/>
                                      </p:to>
                                    </p:set>
                                    <p:animEffect transition="in" filter="fade">
                                      <p:cBhvr>
                                        <p:cTn id="56" dur="500"/>
                                        <p:tgtEl>
                                          <p:spTgt spid="98"/>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19"/>
                                        </p:tgtEl>
                                        <p:attrNameLst>
                                          <p:attrName>style.visibility</p:attrName>
                                        </p:attrNameLst>
                                      </p:cBhvr>
                                      <p:to>
                                        <p:strVal val="visible"/>
                                      </p:to>
                                    </p:set>
                                    <p:animEffect transition="in" filter="fade">
                                      <p:cBhvr>
                                        <p:cTn id="61" dur="500"/>
                                        <p:tgtEl>
                                          <p:spTgt spid="119"/>
                                        </p:tgtEl>
                                      </p:cBhvr>
                                    </p:animEffect>
                                  </p:childTnLst>
                                </p:cTn>
                              </p:par>
                            </p:childTnLst>
                          </p:cTn>
                        </p:par>
                      </p:childTnLst>
                    </p:cTn>
                  </p:par>
                  <p:par>
                    <p:cTn id="62" fill="hold">
                      <p:stCondLst>
                        <p:cond delay="indefinite"/>
                      </p:stCondLst>
                      <p:childTnLst>
                        <p:par>
                          <p:cTn id="63" fill="hold">
                            <p:stCondLst>
                              <p:cond delay="0"/>
                            </p:stCondLst>
                            <p:childTnLst>
                              <p:par>
                                <p:cTn id="64" presetID="10" presetClass="entr" presetSubtype="0" fill="hold" grpId="0" nodeType="clickEffect">
                                  <p:stCondLst>
                                    <p:cond delay="0"/>
                                  </p:stCondLst>
                                  <p:childTnLst>
                                    <p:set>
                                      <p:cBhvr>
                                        <p:cTn id="65" dur="1" fill="hold">
                                          <p:stCondLst>
                                            <p:cond delay="0"/>
                                          </p:stCondLst>
                                        </p:cTn>
                                        <p:tgtEl>
                                          <p:spTgt spid="83"/>
                                        </p:tgtEl>
                                        <p:attrNameLst>
                                          <p:attrName>style.visibility</p:attrName>
                                        </p:attrNameLst>
                                      </p:cBhvr>
                                      <p:to>
                                        <p:strVal val="visible"/>
                                      </p:to>
                                    </p:set>
                                    <p:animEffect transition="in" filter="fade">
                                      <p:cBhvr>
                                        <p:cTn id="66" dur="500"/>
                                        <p:tgtEl>
                                          <p:spTgt spid="83"/>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84"/>
                                        </p:tgtEl>
                                        <p:attrNameLst>
                                          <p:attrName>style.visibility</p:attrName>
                                        </p:attrNameLst>
                                      </p:cBhvr>
                                      <p:to>
                                        <p:strVal val="visible"/>
                                      </p:to>
                                    </p:set>
                                    <p:animEffect transition="in" filter="fade">
                                      <p:cBhvr>
                                        <p:cTn id="69" dur="500"/>
                                        <p:tgtEl>
                                          <p:spTgt spid="84"/>
                                        </p:tgtEl>
                                      </p:cBhvr>
                                    </p:animEffect>
                                  </p:childTnLst>
                                </p:cTn>
                              </p:par>
                              <p:par>
                                <p:cTn id="70" presetID="10" presetClass="entr" presetSubtype="0" fill="hold" nodeType="withEffect">
                                  <p:stCondLst>
                                    <p:cond delay="0"/>
                                  </p:stCondLst>
                                  <p:childTnLst>
                                    <p:set>
                                      <p:cBhvr>
                                        <p:cTn id="71" dur="1" fill="hold">
                                          <p:stCondLst>
                                            <p:cond delay="0"/>
                                          </p:stCondLst>
                                        </p:cTn>
                                        <p:tgtEl>
                                          <p:spTgt spid="101"/>
                                        </p:tgtEl>
                                        <p:attrNameLst>
                                          <p:attrName>style.visibility</p:attrName>
                                        </p:attrNameLst>
                                      </p:cBhvr>
                                      <p:to>
                                        <p:strVal val="visible"/>
                                      </p:to>
                                    </p:set>
                                    <p:animEffect transition="in" filter="fade">
                                      <p:cBhvr>
                                        <p:cTn id="72" dur="500"/>
                                        <p:tgtEl>
                                          <p:spTgt spid="101"/>
                                        </p:tgtEl>
                                      </p:cBhvr>
                                    </p:animEffect>
                                  </p:childTnLst>
                                </p:cTn>
                              </p:par>
                              <p:par>
                                <p:cTn id="73" presetID="10" presetClass="entr" presetSubtype="0" fill="hold" nodeType="withEffect">
                                  <p:stCondLst>
                                    <p:cond delay="0"/>
                                  </p:stCondLst>
                                  <p:childTnLst>
                                    <p:set>
                                      <p:cBhvr>
                                        <p:cTn id="74" dur="1" fill="hold">
                                          <p:stCondLst>
                                            <p:cond delay="0"/>
                                          </p:stCondLst>
                                        </p:cTn>
                                        <p:tgtEl>
                                          <p:spTgt spid="105"/>
                                        </p:tgtEl>
                                        <p:attrNameLst>
                                          <p:attrName>style.visibility</p:attrName>
                                        </p:attrNameLst>
                                      </p:cBhvr>
                                      <p:to>
                                        <p:strVal val="visible"/>
                                      </p:to>
                                    </p:set>
                                    <p:animEffect transition="in" filter="fade">
                                      <p:cBhvr>
                                        <p:cTn id="75" dur="500"/>
                                        <p:tgtEl>
                                          <p:spTgt spid="105"/>
                                        </p:tgtEl>
                                      </p:cBhvr>
                                    </p:animEffect>
                                  </p:childTnLst>
                                </p:cTn>
                              </p:par>
                            </p:childTnLst>
                          </p:cTn>
                        </p:par>
                      </p:childTnLst>
                    </p:cTn>
                  </p:par>
                  <p:par>
                    <p:cTn id="76" fill="hold">
                      <p:stCondLst>
                        <p:cond delay="indefinite"/>
                      </p:stCondLst>
                      <p:childTnLst>
                        <p:par>
                          <p:cTn id="77" fill="hold">
                            <p:stCondLst>
                              <p:cond delay="0"/>
                            </p:stCondLst>
                            <p:childTnLst>
                              <p:par>
                                <p:cTn id="78" presetID="10" presetClass="entr" presetSubtype="0" fill="hold" nodeType="clickEffect">
                                  <p:stCondLst>
                                    <p:cond delay="0"/>
                                  </p:stCondLst>
                                  <p:childTnLst>
                                    <p:set>
                                      <p:cBhvr>
                                        <p:cTn id="79" dur="1" fill="hold">
                                          <p:stCondLst>
                                            <p:cond delay="0"/>
                                          </p:stCondLst>
                                        </p:cTn>
                                        <p:tgtEl>
                                          <p:spTgt spid="126"/>
                                        </p:tgtEl>
                                        <p:attrNameLst>
                                          <p:attrName>style.visibility</p:attrName>
                                        </p:attrNameLst>
                                      </p:cBhvr>
                                      <p:to>
                                        <p:strVal val="visible"/>
                                      </p:to>
                                    </p:set>
                                    <p:animEffect transition="in" filter="fade">
                                      <p:cBhvr>
                                        <p:cTn id="80" dur="500"/>
                                        <p:tgtEl>
                                          <p:spTgt spid="126"/>
                                        </p:tgtEl>
                                      </p:cBhvr>
                                    </p:animEffec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nodeType="clickEffect">
                                  <p:stCondLst>
                                    <p:cond delay="0"/>
                                  </p:stCondLst>
                                  <p:childTnLst>
                                    <p:set>
                                      <p:cBhvr>
                                        <p:cTn id="84" dur="1" fill="hold">
                                          <p:stCondLst>
                                            <p:cond delay="0"/>
                                          </p:stCondLst>
                                        </p:cTn>
                                        <p:tgtEl>
                                          <p:spTgt spid="121"/>
                                        </p:tgtEl>
                                        <p:attrNameLst>
                                          <p:attrName>style.visibility</p:attrName>
                                        </p:attrNameLst>
                                      </p:cBhvr>
                                      <p:to>
                                        <p:strVal val="visible"/>
                                      </p:to>
                                    </p:set>
                                    <p:animEffect transition="in" filter="fade">
                                      <p:cBhvr>
                                        <p:cTn id="85" dur="500"/>
                                        <p:tgtEl>
                                          <p:spTgt spid="121"/>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125"/>
                                        </p:tgtEl>
                                        <p:attrNameLst>
                                          <p:attrName>style.visibility</p:attrName>
                                        </p:attrNameLst>
                                      </p:cBhvr>
                                      <p:to>
                                        <p:strVal val="visible"/>
                                      </p:to>
                                    </p:set>
                                    <p:animEffect transition="in" filter="fade">
                                      <p:cBhvr>
                                        <p:cTn id="88"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animBg="1"/>
      <p:bldP spid="73" grpId="0" animBg="1"/>
      <p:bldP spid="78" grpId="0" animBg="1"/>
      <p:bldP spid="80" grpId="0" animBg="1"/>
      <p:bldP spid="81" grpId="0" animBg="1"/>
      <p:bldP spid="82" grpId="0" animBg="1"/>
      <p:bldP spid="83" grpId="0" animBg="1"/>
      <p:bldP spid="84" grpId="0" animBg="1"/>
      <p:bldP spid="12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BD80BD2-494A-4312-A790-120B2AF9C33B}"/>
              </a:ext>
            </a:extLst>
          </p:cNvPr>
          <p:cNvSpPr txBox="1"/>
          <p:nvPr/>
        </p:nvSpPr>
        <p:spPr>
          <a:xfrm>
            <a:off x="4992172" y="155810"/>
            <a:ext cx="2207656" cy="400110"/>
          </a:xfrm>
          <a:prstGeom prst="rect">
            <a:avLst/>
          </a:prstGeom>
          <a:noFill/>
        </p:spPr>
        <p:txBody>
          <a:bodyPr wrap="none" rtlCol="0">
            <a:spAutoFit/>
          </a:bodyPr>
          <a:lstStyle>
            <a:defPPr>
              <a:defRPr lang="zh-CN"/>
            </a:defPPr>
            <a:lvl1pPr>
              <a:defRPr sz="2000" b="1">
                <a:latin typeface="+mn-ea"/>
              </a:defRPr>
            </a:lvl1pPr>
          </a:lstStyle>
          <a:p>
            <a:r>
              <a:rPr lang="en-US" altLang="zh-CN" dirty="0"/>
              <a:t>SRDD</a:t>
            </a:r>
            <a:r>
              <a:rPr lang="zh-CN" altLang="en-US" dirty="0"/>
              <a:t>分区与查询</a:t>
            </a:r>
            <a:endParaRPr lang="en-US" altLang="zh-CN" dirty="0"/>
          </a:p>
        </p:txBody>
      </p:sp>
      <p:sp>
        <p:nvSpPr>
          <p:cNvPr id="8" name="矩形 7">
            <a:extLst>
              <a:ext uri="{FF2B5EF4-FFF2-40B4-BE49-F238E27FC236}">
                <a16:creationId xmlns:a16="http://schemas.microsoft.com/office/drawing/2014/main" id="{CD8DBAD0-B343-47C6-938D-9E3C7B29DD82}"/>
              </a:ext>
            </a:extLst>
          </p:cNvPr>
          <p:cNvSpPr/>
          <p:nvPr/>
        </p:nvSpPr>
        <p:spPr>
          <a:xfrm>
            <a:off x="0" y="60523"/>
            <a:ext cx="2024272" cy="307777"/>
          </a:xfrm>
          <a:prstGeom prst="rect">
            <a:avLst/>
          </a:prstGeom>
        </p:spPr>
        <p:txBody>
          <a:bodyPr wrap="none">
            <a:spAutoFit/>
          </a:bodyPr>
          <a:lstStyle/>
          <a:p>
            <a:r>
              <a:rPr lang="en-US" altLang="zh-CN" sz="1400" b="1" dirty="0"/>
              <a:t>PART THREE Partition</a:t>
            </a:r>
            <a:endParaRPr lang="zh-CN" altLang="en-US" sz="1400" b="1" dirty="0"/>
          </a:p>
        </p:txBody>
      </p:sp>
      <p:sp>
        <p:nvSpPr>
          <p:cNvPr id="9" name="椭圆 8">
            <a:extLst>
              <a:ext uri="{FF2B5EF4-FFF2-40B4-BE49-F238E27FC236}">
                <a16:creationId xmlns:a16="http://schemas.microsoft.com/office/drawing/2014/main" id="{07D9695E-77AB-4A70-BD56-6AD240654870}"/>
              </a:ext>
            </a:extLst>
          </p:cNvPr>
          <p:cNvSpPr/>
          <p:nvPr/>
        </p:nvSpPr>
        <p:spPr>
          <a:xfrm>
            <a:off x="1958813" y="157739"/>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71" name="图片 70">
            <a:extLst>
              <a:ext uri="{FF2B5EF4-FFF2-40B4-BE49-F238E27FC236}">
                <a16:creationId xmlns:a16="http://schemas.microsoft.com/office/drawing/2014/main" id="{9CFD5E35-2E9A-4640-99DB-F2D06AC06AA2}"/>
              </a:ext>
            </a:extLst>
          </p:cNvPr>
          <p:cNvPicPr>
            <a:picLocks noChangeAspect="1"/>
          </p:cNvPicPr>
          <p:nvPr/>
        </p:nvPicPr>
        <p:blipFill>
          <a:blip r:embed="rId3"/>
          <a:stretch>
            <a:fillRect/>
          </a:stretch>
        </p:blipFill>
        <p:spPr>
          <a:xfrm>
            <a:off x="488543" y="686742"/>
            <a:ext cx="2267343" cy="2149092"/>
          </a:xfrm>
          <a:prstGeom prst="rect">
            <a:avLst/>
          </a:prstGeom>
        </p:spPr>
      </p:pic>
      <p:sp>
        <p:nvSpPr>
          <p:cNvPr id="74" name="文本框 73">
            <a:extLst>
              <a:ext uri="{FF2B5EF4-FFF2-40B4-BE49-F238E27FC236}">
                <a16:creationId xmlns:a16="http://schemas.microsoft.com/office/drawing/2014/main" id="{EBF97071-F37C-4EB9-AD64-2BC2A9530C08}"/>
              </a:ext>
            </a:extLst>
          </p:cNvPr>
          <p:cNvSpPr txBox="1"/>
          <p:nvPr/>
        </p:nvSpPr>
        <p:spPr>
          <a:xfrm>
            <a:off x="129652" y="2950857"/>
            <a:ext cx="3215945" cy="307777"/>
          </a:xfrm>
          <a:prstGeom prst="rect">
            <a:avLst/>
          </a:prstGeom>
          <a:solidFill>
            <a:schemeClr val="bg1"/>
          </a:solidFill>
        </p:spPr>
        <p:txBody>
          <a:bodyPr wrap="none" rtlCol="0">
            <a:spAutoFit/>
          </a:bodyPr>
          <a:lstStyle/>
          <a:p>
            <a:r>
              <a:rPr lang="zh-CN" altLang="en-US" sz="1400" b="1" dirty="0">
                <a:latin typeface="+mn-ea"/>
              </a:rPr>
              <a:t>将坐标系划分为网格对</a:t>
            </a:r>
            <a:r>
              <a:rPr lang="en-US" altLang="zh-CN" sz="1400" b="1" dirty="0">
                <a:latin typeface="+mn-ea"/>
              </a:rPr>
              <a:t>SRDD</a:t>
            </a:r>
            <a:r>
              <a:rPr lang="zh-CN" altLang="en-US" sz="1400" b="1" dirty="0">
                <a:latin typeface="+mn-ea"/>
              </a:rPr>
              <a:t>进行分区</a:t>
            </a:r>
          </a:p>
        </p:txBody>
      </p:sp>
      <p:pic>
        <p:nvPicPr>
          <p:cNvPr id="3" name="图片 2">
            <a:extLst>
              <a:ext uri="{FF2B5EF4-FFF2-40B4-BE49-F238E27FC236}">
                <a16:creationId xmlns:a16="http://schemas.microsoft.com/office/drawing/2014/main" id="{76076242-F71A-4BD7-8048-25BBE05C94F7}"/>
              </a:ext>
            </a:extLst>
          </p:cNvPr>
          <p:cNvPicPr>
            <a:picLocks noChangeAspect="1"/>
          </p:cNvPicPr>
          <p:nvPr/>
        </p:nvPicPr>
        <p:blipFill>
          <a:blip r:embed="rId4"/>
          <a:stretch>
            <a:fillRect/>
          </a:stretch>
        </p:blipFill>
        <p:spPr>
          <a:xfrm>
            <a:off x="592708" y="3522813"/>
            <a:ext cx="2346657" cy="2485571"/>
          </a:xfrm>
          <a:prstGeom prst="rect">
            <a:avLst/>
          </a:prstGeom>
        </p:spPr>
      </p:pic>
      <p:sp>
        <p:nvSpPr>
          <p:cNvPr id="4" name="矩形 3">
            <a:extLst>
              <a:ext uri="{FF2B5EF4-FFF2-40B4-BE49-F238E27FC236}">
                <a16:creationId xmlns:a16="http://schemas.microsoft.com/office/drawing/2014/main" id="{97DDAEA5-22FE-480E-AFFE-2B54197B3FE9}"/>
              </a:ext>
            </a:extLst>
          </p:cNvPr>
          <p:cNvSpPr/>
          <p:nvPr/>
        </p:nvSpPr>
        <p:spPr>
          <a:xfrm>
            <a:off x="3685752" y="5362358"/>
            <a:ext cx="8251778" cy="1144929"/>
          </a:xfrm>
          <a:prstGeom prst="rect">
            <a:avLst/>
          </a:prstGeom>
          <a:solidFill>
            <a:schemeClr val="bg1"/>
          </a:solidFill>
        </p:spPr>
        <p:txBody>
          <a:bodyPr wrap="square">
            <a:spAutoFit/>
          </a:bodyPr>
          <a:lstStyle/>
          <a:p>
            <a:pPr marL="285750" indent="-285750">
              <a:lnSpc>
                <a:spcPct val="125000"/>
              </a:lnSpc>
              <a:buFont typeface="Arial" panose="020B0604020202020204" pitchFamily="34" charset="0"/>
              <a:buChar char="•"/>
            </a:pPr>
            <a:r>
              <a:rPr lang="zh-CN" altLang="en-US" sz="1400" dirty="0">
                <a:latin typeface="+mn-ea"/>
              </a:rPr>
              <a:t>基于堆的top-k算法，点P和数字k作为输入；</a:t>
            </a:r>
            <a:endParaRPr lang="en-US" altLang="zh-CN" sz="1400" dirty="0">
              <a:latin typeface="+mn-ea"/>
            </a:endParaRPr>
          </a:p>
          <a:p>
            <a:pPr marL="285750" indent="-285750">
              <a:lnSpc>
                <a:spcPct val="125000"/>
              </a:lnSpc>
              <a:buFont typeface="Arial" panose="020B0604020202020204" pitchFamily="34" charset="0"/>
              <a:buChar char="•"/>
            </a:pPr>
            <a:r>
              <a:rPr lang="zh-CN" altLang="en-US" sz="1400" dirty="0">
                <a:latin typeface="+mn-ea"/>
              </a:rPr>
              <a:t>对于每个SRDD分区，GeoSpark计算每个对象到给定点P的距离；</a:t>
            </a:r>
            <a:endParaRPr lang="en-US" altLang="zh-CN" sz="1400" dirty="0">
              <a:latin typeface="+mn-ea"/>
            </a:endParaRPr>
          </a:p>
          <a:p>
            <a:pPr marL="285750" indent="-285750">
              <a:lnSpc>
                <a:spcPct val="125000"/>
              </a:lnSpc>
              <a:buFont typeface="Arial" panose="020B0604020202020204" pitchFamily="34" charset="0"/>
              <a:buChar char="•"/>
            </a:pPr>
            <a:r>
              <a:rPr lang="zh-CN" altLang="en-US" sz="1400" dirty="0">
                <a:latin typeface="+mn-ea"/>
              </a:rPr>
              <a:t>然后基于这个距离维护一个具有</a:t>
            </a:r>
            <a:r>
              <a:rPr lang="en-US" altLang="zh-CN" sz="1400" dirty="0">
                <a:latin typeface="+mn-ea"/>
              </a:rPr>
              <a:t>k</a:t>
            </a:r>
            <a:r>
              <a:rPr lang="zh-CN" altLang="en-US" sz="1400" dirty="0">
                <a:latin typeface="+mn-ea"/>
              </a:rPr>
              <a:t>各元素的堆，该堆包含给定点P附近最接近的k个对象；</a:t>
            </a:r>
            <a:endParaRPr lang="en-US" altLang="zh-CN" sz="1400" dirty="0">
              <a:latin typeface="+mn-ea"/>
            </a:endParaRPr>
          </a:p>
          <a:p>
            <a:pPr marL="285750" indent="-285750">
              <a:lnSpc>
                <a:spcPct val="125000"/>
              </a:lnSpc>
              <a:buFont typeface="Arial" panose="020B0604020202020204" pitchFamily="34" charset="0"/>
              <a:buChar char="•"/>
            </a:pPr>
            <a:r>
              <a:rPr lang="zh-CN" altLang="en-US" sz="1400" dirty="0">
                <a:latin typeface="+mn-ea"/>
              </a:rPr>
              <a:t>最后，GeoSpark合并每个分区的结果，保留与P距离最短的最近k个元素，然后输出结果。</a:t>
            </a:r>
          </a:p>
        </p:txBody>
      </p:sp>
      <p:sp>
        <p:nvSpPr>
          <p:cNvPr id="5" name="矩形 4">
            <a:extLst>
              <a:ext uri="{FF2B5EF4-FFF2-40B4-BE49-F238E27FC236}">
                <a16:creationId xmlns:a16="http://schemas.microsoft.com/office/drawing/2014/main" id="{3E9888DD-6D62-4246-B148-AD0C11CFCBC2}"/>
              </a:ext>
            </a:extLst>
          </p:cNvPr>
          <p:cNvSpPr/>
          <p:nvPr/>
        </p:nvSpPr>
        <p:spPr>
          <a:xfrm>
            <a:off x="3685752" y="1212403"/>
            <a:ext cx="6948562" cy="875624"/>
          </a:xfrm>
          <a:prstGeom prst="rect">
            <a:avLst/>
          </a:prstGeom>
          <a:solidFill>
            <a:schemeClr val="bg1"/>
          </a:solidFill>
        </p:spPr>
        <p:txBody>
          <a:bodyPr wrap="square">
            <a:spAutoFit/>
          </a:bodyPr>
          <a:lstStyle/>
          <a:p>
            <a:pPr marL="285750" indent="-285750">
              <a:lnSpc>
                <a:spcPct val="125000"/>
              </a:lnSpc>
              <a:buFont typeface="Arial" panose="020B0604020202020204" pitchFamily="34" charset="0"/>
              <a:buChar char="•"/>
            </a:pPr>
            <a:r>
              <a:rPr lang="zh-CN" altLang="en-US" sz="1400" dirty="0">
                <a:latin typeface="+mn-ea"/>
              </a:rPr>
              <a:t>加载目标数据集，分区数据，如有必要，在每个SRDD分区上创建空间索引；</a:t>
            </a:r>
            <a:endParaRPr lang="en-US" altLang="zh-CN" sz="1400" dirty="0">
              <a:latin typeface="+mn-ea"/>
            </a:endParaRPr>
          </a:p>
          <a:p>
            <a:pPr marL="285750" indent="-285750">
              <a:lnSpc>
                <a:spcPct val="125000"/>
              </a:lnSpc>
              <a:buFont typeface="Arial" panose="020B0604020202020204" pitchFamily="34" charset="0"/>
              <a:buChar char="•"/>
            </a:pPr>
            <a:r>
              <a:rPr lang="zh-CN" altLang="en-US" sz="1400" dirty="0">
                <a:latin typeface="+mn-ea"/>
              </a:rPr>
              <a:t>将查询窗口广播到每个SRDD分区，检查每个分区中的空间谓词；</a:t>
            </a:r>
            <a:endParaRPr lang="en-US" altLang="zh-CN" sz="1400" dirty="0">
              <a:latin typeface="+mn-ea"/>
            </a:endParaRPr>
          </a:p>
          <a:p>
            <a:pPr marL="285750" indent="-285750">
              <a:lnSpc>
                <a:spcPct val="125000"/>
              </a:lnSpc>
              <a:buFont typeface="Arial" panose="020B0604020202020204" pitchFamily="34" charset="0"/>
              <a:buChar char="•"/>
            </a:pPr>
            <a:r>
              <a:rPr lang="zh-CN" altLang="en-US" sz="1400" dirty="0">
                <a:latin typeface="+mn-ea"/>
              </a:rPr>
              <a:t>删除不同数据分区中的重复空间对象。</a:t>
            </a:r>
          </a:p>
        </p:txBody>
      </p:sp>
      <p:sp>
        <p:nvSpPr>
          <p:cNvPr id="7" name="矩形 6">
            <a:extLst>
              <a:ext uri="{FF2B5EF4-FFF2-40B4-BE49-F238E27FC236}">
                <a16:creationId xmlns:a16="http://schemas.microsoft.com/office/drawing/2014/main" id="{A7680218-4E76-4A72-A9F4-C2701FB2ECA6}"/>
              </a:ext>
            </a:extLst>
          </p:cNvPr>
          <p:cNvSpPr/>
          <p:nvPr/>
        </p:nvSpPr>
        <p:spPr>
          <a:xfrm>
            <a:off x="3685752" y="3009999"/>
            <a:ext cx="8251778" cy="1414233"/>
          </a:xfrm>
          <a:prstGeom prst="rect">
            <a:avLst/>
          </a:prstGeom>
          <a:solidFill>
            <a:schemeClr val="bg1"/>
          </a:solidFill>
        </p:spPr>
        <p:txBody>
          <a:bodyPr wrap="square">
            <a:spAutoFit/>
          </a:bodyPr>
          <a:lstStyle/>
          <a:p>
            <a:pPr marL="285750" indent="-285750">
              <a:lnSpc>
                <a:spcPct val="125000"/>
              </a:lnSpc>
              <a:buFont typeface="Arial" panose="020B0604020202020204" pitchFamily="34" charset="0"/>
              <a:buChar char="•"/>
            </a:pPr>
            <a:r>
              <a:rPr lang="zh-CN" altLang="en-US" sz="1400" dirty="0">
                <a:latin typeface="+mn-ea"/>
              </a:rPr>
              <a:t>首先对来自两个输入SRDD的数据进行分区，并为正在查询的SRDD创建本地空间索引（如果需要）；</a:t>
            </a:r>
            <a:endParaRPr lang="en-US" altLang="zh-CN" sz="1400" dirty="0">
              <a:latin typeface="+mn-ea"/>
            </a:endParaRPr>
          </a:p>
          <a:p>
            <a:pPr marL="285750" indent="-285750">
              <a:lnSpc>
                <a:spcPct val="125000"/>
              </a:lnSpc>
              <a:buFont typeface="Arial" panose="020B0604020202020204" pitchFamily="34" charset="0"/>
              <a:buChar char="•"/>
            </a:pPr>
            <a:r>
              <a:rPr lang="zh-CN" altLang="en-US" sz="1400" dirty="0">
                <a:latin typeface="+mn-ea"/>
              </a:rPr>
              <a:t>然后，通过它们的键（即网格ID）对两个数据集执行</a:t>
            </a:r>
            <a:r>
              <a:rPr lang="en-US" altLang="zh-CN" sz="1400" dirty="0">
                <a:latin typeface="+mn-ea"/>
              </a:rPr>
              <a:t>Join</a:t>
            </a:r>
            <a:r>
              <a:rPr lang="zh-CN" altLang="en-US" sz="1400" dirty="0">
                <a:latin typeface="+mn-ea"/>
              </a:rPr>
              <a:t>操作。</a:t>
            </a:r>
            <a:endParaRPr lang="en-US" altLang="zh-CN" sz="1400" dirty="0">
              <a:latin typeface="+mn-ea"/>
            </a:endParaRPr>
          </a:p>
          <a:p>
            <a:pPr marL="285750" indent="-285750">
              <a:lnSpc>
                <a:spcPct val="125000"/>
              </a:lnSpc>
              <a:buFont typeface="Arial" panose="020B0604020202020204" pitchFamily="34" charset="0"/>
              <a:buChar char="•"/>
            </a:pPr>
            <a:r>
              <a:rPr lang="zh-CN" altLang="en-US" sz="1400" dirty="0">
                <a:latin typeface="+mn-ea"/>
              </a:rPr>
              <a:t>对于具有相同网格ID的空间对象（即来自不同SRDD），GeoSpark计算它们的空间关系：如果来自两个SRDDS的两个元素重叠，则将它们保留在最终结果中。</a:t>
            </a:r>
            <a:endParaRPr lang="en-US" altLang="zh-CN" sz="1400" dirty="0">
              <a:latin typeface="+mn-ea"/>
            </a:endParaRPr>
          </a:p>
          <a:p>
            <a:pPr marL="285750" indent="-285750">
              <a:lnSpc>
                <a:spcPct val="125000"/>
              </a:lnSpc>
              <a:buFont typeface="Arial" panose="020B0604020202020204" pitchFamily="34" charset="0"/>
              <a:buChar char="•"/>
            </a:pPr>
            <a:r>
              <a:rPr lang="zh-CN" altLang="en-US" sz="1400" dirty="0">
                <a:latin typeface="+mn-ea"/>
              </a:rPr>
              <a:t>最后，删除重复的点，并将结果返回到其他操作，或将最终结果保存到磁盘。</a:t>
            </a:r>
          </a:p>
        </p:txBody>
      </p:sp>
      <p:sp>
        <p:nvSpPr>
          <p:cNvPr id="75" name="文本框 74">
            <a:extLst>
              <a:ext uri="{FF2B5EF4-FFF2-40B4-BE49-F238E27FC236}">
                <a16:creationId xmlns:a16="http://schemas.microsoft.com/office/drawing/2014/main" id="{086EBF49-FAFA-4139-B27F-68DF16DCCBDD}"/>
              </a:ext>
            </a:extLst>
          </p:cNvPr>
          <p:cNvSpPr txBox="1"/>
          <p:nvPr/>
        </p:nvSpPr>
        <p:spPr>
          <a:xfrm>
            <a:off x="849656" y="6027065"/>
            <a:ext cx="1775935" cy="307777"/>
          </a:xfrm>
          <a:prstGeom prst="rect">
            <a:avLst/>
          </a:prstGeom>
          <a:solidFill>
            <a:schemeClr val="bg1"/>
          </a:solidFill>
        </p:spPr>
        <p:txBody>
          <a:bodyPr wrap="none" rtlCol="0">
            <a:spAutoFit/>
          </a:bodyPr>
          <a:lstStyle/>
          <a:p>
            <a:r>
              <a:rPr lang="en-US" altLang="zh-CN" sz="1400" b="1" dirty="0">
                <a:latin typeface="+mn-ea"/>
              </a:rPr>
              <a:t>GeoSpark</a:t>
            </a:r>
            <a:r>
              <a:rPr lang="zh-CN" altLang="en-US" sz="1400" b="1" dirty="0">
                <a:latin typeface="+mn-ea"/>
              </a:rPr>
              <a:t>执行模型</a:t>
            </a:r>
          </a:p>
        </p:txBody>
      </p:sp>
      <p:sp>
        <p:nvSpPr>
          <p:cNvPr id="10" name="矩形 9">
            <a:extLst>
              <a:ext uri="{FF2B5EF4-FFF2-40B4-BE49-F238E27FC236}">
                <a16:creationId xmlns:a16="http://schemas.microsoft.com/office/drawing/2014/main" id="{8F3D37EB-591E-4DBD-9CDE-62CA82306F1A}"/>
              </a:ext>
            </a:extLst>
          </p:cNvPr>
          <p:cNvSpPr/>
          <p:nvPr/>
        </p:nvSpPr>
        <p:spPr>
          <a:xfrm>
            <a:off x="3686794" y="698149"/>
            <a:ext cx="4140877" cy="372025"/>
          </a:xfrm>
          <a:prstGeom prst="rect">
            <a:avLst/>
          </a:prstGeom>
          <a:solidFill>
            <a:srgbClr val="7030A0"/>
          </a:solidFill>
        </p:spPr>
        <p:txBody>
          <a:bodyPr wrap="none">
            <a:spAutoFit/>
          </a:bodyPr>
          <a:lstStyle/>
          <a:p>
            <a:pPr>
              <a:lnSpc>
                <a:spcPct val="125000"/>
              </a:lnSpc>
            </a:pPr>
            <a:r>
              <a:rPr lang="en-US" altLang="zh-CN" sz="1600" b="1" dirty="0">
                <a:solidFill>
                  <a:schemeClr val="bg1"/>
                </a:solidFill>
                <a:latin typeface="+mn-ea"/>
              </a:rPr>
              <a:t>Spatial Range Query</a:t>
            </a:r>
            <a:r>
              <a:rPr lang="zh-CN" altLang="en-US" sz="1600" b="1" dirty="0">
                <a:solidFill>
                  <a:schemeClr val="bg1"/>
                </a:solidFill>
                <a:latin typeface="+mn-ea"/>
              </a:rPr>
              <a:t>（空间范围查询）：</a:t>
            </a:r>
            <a:endParaRPr lang="en-US" altLang="zh-CN" sz="1600" b="1" dirty="0">
              <a:solidFill>
                <a:schemeClr val="bg1"/>
              </a:solidFill>
              <a:latin typeface="+mn-ea"/>
            </a:endParaRPr>
          </a:p>
        </p:txBody>
      </p:sp>
      <p:sp>
        <p:nvSpPr>
          <p:cNvPr id="11" name="矩形 10">
            <a:extLst>
              <a:ext uri="{FF2B5EF4-FFF2-40B4-BE49-F238E27FC236}">
                <a16:creationId xmlns:a16="http://schemas.microsoft.com/office/drawing/2014/main" id="{A6B9305E-03D9-4B49-AB17-A44845863892}"/>
              </a:ext>
            </a:extLst>
          </p:cNvPr>
          <p:cNvSpPr/>
          <p:nvPr/>
        </p:nvSpPr>
        <p:spPr>
          <a:xfrm>
            <a:off x="3685752" y="2491428"/>
            <a:ext cx="3914854" cy="372025"/>
          </a:xfrm>
          <a:prstGeom prst="rect">
            <a:avLst/>
          </a:prstGeom>
          <a:solidFill>
            <a:srgbClr val="0070C0"/>
          </a:solidFill>
        </p:spPr>
        <p:txBody>
          <a:bodyPr wrap="none">
            <a:spAutoFit/>
          </a:bodyPr>
          <a:lstStyle/>
          <a:p>
            <a:pPr>
              <a:lnSpc>
                <a:spcPct val="125000"/>
              </a:lnSpc>
            </a:pPr>
            <a:r>
              <a:rPr lang="en-US" altLang="zh-CN" sz="1600" b="1" dirty="0">
                <a:solidFill>
                  <a:schemeClr val="bg1"/>
                </a:solidFill>
                <a:latin typeface="+mn-ea"/>
              </a:rPr>
              <a:t>Spatial Join Query</a:t>
            </a:r>
            <a:r>
              <a:rPr lang="zh-CN" altLang="en-US" sz="1600" b="1" dirty="0">
                <a:solidFill>
                  <a:schemeClr val="bg1"/>
                </a:solidFill>
                <a:latin typeface="+mn-ea"/>
              </a:rPr>
              <a:t>（空间联表查询）：</a:t>
            </a:r>
            <a:endParaRPr lang="en-US" altLang="zh-CN" sz="1600" b="1" dirty="0">
              <a:solidFill>
                <a:schemeClr val="bg1"/>
              </a:solidFill>
              <a:latin typeface="+mn-ea"/>
            </a:endParaRPr>
          </a:p>
        </p:txBody>
      </p:sp>
      <p:sp>
        <p:nvSpPr>
          <p:cNvPr id="12" name="矩形 11">
            <a:extLst>
              <a:ext uri="{FF2B5EF4-FFF2-40B4-BE49-F238E27FC236}">
                <a16:creationId xmlns:a16="http://schemas.microsoft.com/office/drawing/2014/main" id="{B374E539-CE60-433D-942C-C8C4E430031C}"/>
              </a:ext>
            </a:extLst>
          </p:cNvPr>
          <p:cNvSpPr/>
          <p:nvPr/>
        </p:nvSpPr>
        <p:spPr>
          <a:xfrm>
            <a:off x="3686794" y="4846685"/>
            <a:ext cx="4124847" cy="372025"/>
          </a:xfrm>
          <a:prstGeom prst="rect">
            <a:avLst/>
          </a:prstGeom>
          <a:solidFill>
            <a:srgbClr val="0094AA"/>
          </a:solidFill>
        </p:spPr>
        <p:txBody>
          <a:bodyPr wrap="none">
            <a:spAutoFit/>
          </a:bodyPr>
          <a:lstStyle/>
          <a:p>
            <a:pPr>
              <a:lnSpc>
                <a:spcPct val="125000"/>
              </a:lnSpc>
            </a:pPr>
            <a:r>
              <a:rPr lang="en-US" altLang="zh-CN" sz="1600" b="1" dirty="0">
                <a:solidFill>
                  <a:schemeClr val="bg1"/>
                </a:solidFill>
                <a:latin typeface="+mn-ea"/>
              </a:rPr>
              <a:t>Spatial KNN Query</a:t>
            </a:r>
            <a:r>
              <a:rPr lang="zh-CN" altLang="en-US" sz="1600" b="1" dirty="0">
                <a:solidFill>
                  <a:schemeClr val="bg1"/>
                </a:solidFill>
                <a:latin typeface="+mn-ea"/>
              </a:rPr>
              <a:t>（空间K近邻查询</a:t>
            </a:r>
            <a:r>
              <a:rPr lang="zh-CN" altLang="en-US" sz="1600" b="1">
                <a:solidFill>
                  <a:schemeClr val="bg1"/>
                </a:solidFill>
                <a:latin typeface="+mn-ea"/>
              </a:rPr>
              <a:t>）：</a:t>
            </a:r>
            <a:endParaRPr lang="en-US" altLang="zh-CN" sz="1600" b="1" dirty="0">
              <a:solidFill>
                <a:schemeClr val="bg1"/>
              </a:solidFill>
              <a:latin typeface="+mn-ea"/>
            </a:endParaRPr>
          </a:p>
        </p:txBody>
      </p:sp>
    </p:spTree>
    <p:extLst>
      <p:ext uri="{BB962C8B-B14F-4D97-AF65-F5344CB8AC3E}">
        <p14:creationId xmlns:p14="http://schemas.microsoft.com/office/powerpoint/2010/main" val="3542652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fade">
                                      <p:cBhvr>
                                        <p:cTn id="7" dur="500"/>
                                        <p:tgtEl>
                                          <p:spTgt spid="7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4"/>
                                        </p:tgtEl>
                                        <p:attrNameLst>
                                          <p:attrName>style.visibility</p:attrName>
                                        </p:attrNameLst>
                                      </p:cBhvr>
                                      <p:to>
                                        <p:strVal val="visible"/>
                                      </p:to>
                                    </p:set>
                                    <p:animEffect transition="in" filter="fade">
                                      <p:cBhvr>
                                        <p:cTn id="10" dur="500"/>
                                        <p:tgtEl>
                                          <p:spTgt spid="7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5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500"/>
                                        <p:tgtEl>
                                          <p:spTgt spid="12"/>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
                                        </p:tgtEl>
                                        <p:attrNameLst>
                                          <p:attrName>style.visibility</p:attrName>
                                        </p:attrNameLst>
                                      </p:cBhvr>
                                      <p:to>
                                        <p:strVal val="visible"/>
                                      </p:to>
                                    </p:set>
                                    <p:animEffect transition="in" filter="fade">
                                      <p:cBhvr>
                                        <p:cTn id="3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4" grpId="0" animBg="1"/>
      <p:bldP spid="5" grpId="0" animBg="1"/>
      <p:bldP spid="7" grpId="0" animBg="1"/>
      <p:bldP spid="10" grpId="0" animBg="1"/>
      <p:bldP spid="11" grpId="0" animBg="1"/>
      <p:bldP spid="12"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BD80BD2-494A-4312-A790-120B2AF9C33B}"/>
              </a:ext>
            </a:extLst>
          </p:cNvPr>
          <p:cNvSpPr txBox="1"/>
          <p:nvPr/>
        </p:nvSpPr>
        <p:spPr>
          <a:xfrm>
            <a:off x="4992172" y="155810"/>
            <a:ext cx="1941750" cy="400110"/>
          </a:xfrm>
          <a:prstGeom prst="rect">
            <a:avLst/>
          </a:prstGeom>
          <a:noFill/>
        </p:spPr>
        <p:txBody>
          <a:bodyPr wrap="none" rtlCol="0">
            <a:spAutoFit/>
          </a:bodyPr>
          <a:lstStyle>
            <a:defPPr>
              <a:defRPr lang="zh-CN"/>
            </a:defPPr>
            <a:lvl1pPr>
              <a:defRPr sz="2000" b="1">
                <a:latin typeface="+mn-ea"/>
              </a:defRPr>
            </a:lvl1pPr>
          </a:lstStyle>
          <a:p>
            <a:r>
              <a:rPr lang="en-US" altLang="zh-CN" dirty="0"/>
              <a:t>GeoSpark</a:t>
            </a:r>
            <a:r>
              <a:rPr lang="zh-CN" altLang="en-US" dirty="0"/>
              <a:t>性能</a:t>
            </a:r>
            <a:endParaRPr lang="en-US" altLang="zh-CN" dirty="0"/>
          </a:p>
        </p:txBody>
      </p:sp>
      <p:sp>
        <p:nvSpPr>
          <p:cNvPr id="8" name="矩形 7">
            <a:extLst>
              <a:ext uri="{FF2B5EF4-FFF2-40B4-BE49-F238E27FC236}">
                <a16:creationId xmlns:a16="http://schemas.microsoft.com/office/drawing/2014/main" id="{CD8DBAD0-B343-47C6-938D-9E3C7B29DD82}"/>
              </a:ext>
            </a:extLst>
          </p:cNvPr>
          <p:cNvSpPr/>
          <p:nvPr/>
        </p:nvSpPr>
        <p:spPr>
          <a:xfrm>
            <a:off x="0" y="60523"/>
            <a:ext cx="2495235" cy="307777"/>
          </a:xfrm>
          <a:prstGeom prst="rect">
            <a:avLst/>
          </a:prstGeom>
        </p:spPr>
        <p:txBody>
          <a:bodyPr wrap="none">
            <a:spAutoFit/>
          </a:bodyPr>
          <a:lstStyle/>
          <a:p>
            <a:r>
              <a:rPr lang="en-US" altLang="zh-CN" sz="1400" b="1" dirty="0"/>
              <a:t>PART THREE EXPERIMENTS</a:t>
            </a:r>
            <a:endParaRPr lang="zh-CN" altLang="en-US" sz="1400" b="1" dirty="0"/>
          </a:p>
        </p:txBody>
      </p:sp>
      <p:sp>
        <p:nvSpPr>
          <p:cNvPr id="9" name="椭圆 8">
            <a:extLst>
              <a:ext uri="{FF2B5EF4-FFF2-40B4-BE49-F238E27FC236}">
                <a16:creationId xmlns:a16="http://schemas.microsoft.com/office/drawing/2014/main" id="{07D9695E-77AB-4A70-BD56-6AD240654870}"/>
              </a:ext>
            </a:extLst>
          </p:cNvPr>
          <p:cNvSpPr/>
          <p:nvPr/>
        </p:nvSpPr>
        <p:spPr>
          <a:xfrm>
            <a:off x="2429776" y="15581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2" name="文本框 1">
            <a:extLst>
              <a:ext uri="{FF2B5EF4-FFF2-40B4-BE49-F238E27FC236}">
                <a16:creationId xmlns:a16="http://schemas.microsoft.com/office/drawing/2014/main" id="{0F78A49E-0899-4F70-99BF-E5ADBCD9DB49}"/>
              </a:ext>
            </a:extLst>
          </p:cNvPr>
          <p:cNvSpPr txBox="1"/>
          <p:nvPr/>
        </p:nvSpPr>
        <p:spPr>
          <a:xfrm>
            <a:off x="340687" y="842603"/>
            <a:ext cx="3454260" cy="2218684"/>
          </a:xfrm>
          <a:prstGeom prst="rect">
            <a:avLst/>
          </a:prstGeom>
          <a:noFill/>
        </p:spPr>
        <p:txBody>
          <a:bodyPr wrap="square" rtlCol="0">
            <a:spAutoFit/>
          </a:bodyPr>
          <a:lstStyle/>
          <a:p>
            <a:pPr>
              <a:lnSpc>
                <a:spcPct val="125000"/>
              </a:lnSpc>
            </a:pPr>
            <a:r>
              <a:rPr lang="zh-CN" altLang="en-US" sz="1600" dirty="0">
                <a:latin typeface="+mn-ea"/>
              </a:rPr>
              <a:t>实验环境：</a:t>
            </a:r>
            <a:r>
              <a:rPr lang="en-US" altLang="zh-CN" sz="1600" dirty="0">
                <a:latin typeface="+mn-ea"/>
              </a:rPr>
              <a:t>Amazon EC2</a:t>
            </a:r>
            <a:r>
              <a:rPr lang="zh-CN" altLang="en-US" sz="1600" dirty="0">
                <a:latin typeface="+mn-ea"/>
              </a:rPr>
              <a:t>集群，</a:t>
            </a:r>
            <a:r>
              <a:rPr lang="en-US" altLang="zh-CN" sz="1600" dirty="0">
                <a:latin typeface="+mn-ea"/>
              </a:rPr>
              <a:t>16</a:t>
            </a:r>
            <a:r>
              <a:rPr lang="zh-CN" altLang="en-US" sz="1600" dirty="0">
                <a:latin typeface="+mn-ea"/>
              </a:rPr>
              <a:t>个</a:t>
            </a:r>
            <a:r>
              <a:rPr lang="en-US" altLang="zh-CN" sz="1600" dirty="0">
                <a:latin typeface="+mn-ea"/>
              </a:rPr>
              <a:t>Worker</a:t>
            </a:r>
          </a:p>
          <a:p>
            <a:pPr>
              <a:lnSpc>
                <a:spcPct val="125000"/>
              </a:lnSpc>
            </a:pPr>
            <a:r>
              <a:rPr lang="en-US" altLang="zh-CN" sz="1600" dirty="0">
                <a:latin typeface="+mn-ea"/>
              </a:rPr>
              <a:t>Worker</a:t>
            </a:r>
            <a:r>
              <a:rPr lang="zh-CN" altLang="en-US" sz="1600" dirty="0">
                <a:latin typeface="+mn-ea"/>
              </a:rPr>
              <a:t>配置：</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rPr>
              <a:t>8</a:t>
            </a:r>
            <a:r>
              <a:rPr lang="zh-CN" altLang="en-US" sz="1600" dirty="0">
                <a:latin typeface="+mn-ea"/>
              </a:rPr>
              <a:t>个</a:t>
            </a:r>
            <a:r>
              <a:rPr lang="en-US" altLang="zh-CN" sz="1600" dirty="0">
                <a:latin typeface="+mn-ea"/>
              </a:rPr>
              <a:t>Intel Xeon</a:t>
            </a:r>
            <a:r>
              <a:rPr lang="zh-CN" altLang="en-US" sz="1600" dirty="0">
                <a:latin typeface="+mn-ea"/>
              </a:rPr>
              <a:t>处理器，</a:t>
            </a:r>
            <a:r>
              <a:rPr lang="en-US" altLang="zh-CN" sz="1600" dirty="0">
                <a:latin typeface="+mn-ea"/>
              </a:rPr>
              <a:t>2.5GHz</a:t>
            </a:r>
            <a:r>
              <a:rPr lang="zh-CN" altLang="en-US" sz="1600" dirty="0">
                <a:latin typeface="+mn-ea"/>
              </a:rPr>
              <a:t>； </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rPr>
              <a:t>内存：总计</a:t>
            </a:r>
            <a:r>
              <a:rPr lang="en-US" altLang="zh-CN" sz="1600" dirty="0">
                <a:latin typeface="+mn-ea"/>
              </a:rPr>
              <a:t>61GB</a:t>
            </a:r>
            <a:r>
              <a:rPr lang="zh-CN" altLang="en-US" sz="1600" dirty="0">
                <a:latin typeface="+mn-ea"/>
              </a:rPr>
              <a:t>，注册内存</a:t>
            </a:r>
            <a:r>
              <a:rPr lang="en-US" altLang="zh-CN" sz="1600" dirty="0">
                <a:latin typeface="+mn-ea"/>
              </a:rPr>
              <a:t>50GB</a:t>
            </a:r>
            <a:r>
              <a:rPr lang="zh-CN" altLang="en-US" sz="1600" dirty="0">
                <a:latin typeface="+mn-ea"/>
              </a:rPr>
              <a:t>；</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rPr>
              <a:t>磁盘：</a:t>
            </a:r>
            <a:r>
              <a:rPr lang="en-US" altLang="zh-CN" sz="1600" dirty="0">
                <a:latin typeface="+mn-ea"/>
              </a:rPr>
              <a:t>Amazon</a:t>
            </a:r>
            <a:r>
              <a:rPr lang="zh-CN" altLang="en-US" sz="1600" dirty="0">
                <a:latin typeface="+mn-ea"/>
              </a:rPr>
              <a:t>通用</a:t>
            </a:r>
            <a:r>
              <a:rPr lang="en-US" altLang="zh-CN" sz="1600" dirty="0">
                <a:latin typeface="+mn-ea"/>
              </a:rPr>
              <a:t>SSD</a:t>
            </a:r>
            <a:r>
              <a:rPr lang="zh-CN" altLang="en-US" sz="1600" dirty="0">
                <a:latin typeface="+mn-ea"/>
              </a:rPr>
              <a:t>。</a:t>
            </a:r>
            <a:endParaRPr lang="en-US" altLang="zh-CN" sz="1600" dirty="0">
              <a:latin typeface="+mn-ea"/>
            </a:endParaRPr>
          </a:p>
        </p:txBody>
      </p:sp>
      <p:graphicFrame>
        <p:nvGraphicFramePr>
          <p:cNvPr id="13" name="表格 13">
            <a:extLst>
              <a:ext uri="{FF2B5EF4-FFF2-40B4-BE49-F238E27FC236}">
                <a16:creationId xmlns:a16="http://schemas.microsoft.com/office/drawing/2014/main" id="{3CBE142A-C178-4A15-862F-9BD6BB89E406}"/>
              </a:ext>
            </a:extLst>
          </p:cNvPr>
          <p:cNvGraphicFramePr>
            <a:graphicFrameLocks noGrp="1"/>
          </p:cNvGraphicFramePr>
          <p:nvPr>
            <p:extLst>
              <p:ext uri="{D42A27DB-BD31-4B8C-83A1-F6EECF244321}">
                <p14:modId xmlns:p14="http://schemas.microsoft.com/office/powerpoint/2010/main" val="1746028132"/>
              </p:ext>
            </p:extLst>
          </p:nvPr>
        </p:nvGraphicFramePr>
        <p:xfrm>
          <a:off x="4102996" y="2268158"/>
          <a:ext cx="3497758" cy="1112520"/>
        </p:xfrm>
        <a:graphic>
          <a:graphicData uri="http://schemas.openxmlformats.org/drawingml/2006/table">
            <a:tbl>
              <a:tblPr firstRow="1" bandRow="1">
                <a:tableStyleId>{5C22544A-7EE6-4342-B048-85BDC9FD1C3A}</a:tableStyleId>
              </a:tblPr>
              <a:tblGrid>
                <a:gridCol w="3497758">
                  <a:extLst>
                    <a:ext uri="{9D8B030D-6E8A-4147-A177-3AD203B41FA5}">
                      <a16:colId xmlns:a16="http://schemas.microsoft.com/office/drawing/2014/main" val="3607146087"/>
                    </a:ext>
                  </a:extLst>
                </a:gridCol>
              </a:tblGrid>
              <a:tr h="370840">
                <a:tc>
                  <a:txBody>
                    <a:bodyPr/>
                    <a:lstStyle/>
                    <a:p>
                      <a:pPr algn="ctr"/>
                      <a:r>
                        <a:rPr lang="zh-CN" altLang="en-US" sz="1400" dirty="0">
                          <a:latin typeface="+mn-ea"/>
                          <a:ea typeface="+mn-ea"/>
                        </a:rPr>
                        <a:t>对比方法</a:t>
                      </a:r>
                    </a:p>
                  </a:txBody>
                  <a:tcPr/>
                </a:tc>
                <a:extLst>
                  <a:ext uri="{0D108BD9-81ED-4DB2-BD59-A6C34878D82A}">
                    <a16:rowId xmlns:a16="http://schemas.microsoft.com/office/drawing/2014/main" val="3913462034"/>
                  </a:ext>
                </a:extLst>
              </a:tr>
              <a:tr h="370840">
                <a:tc>
                  <a:txBody>
                    <a:bodyPr/>
                    <a:lstStyle/>
                    <a:p>
                      <a:pPr algn="ctr"/>
                      <a:r>
                        <a:rPr lang="en-US" altLang="zh-CN" sz="1400" dirty="0" err="1">
                          <a:latin typeface="+mn-ea"/>
                          <a:ea typeface="+mn-ea"/>
                        </a:rPr>
                        <a:t>GeoSpark_NoIndex</a:t>
                      </a:r>
                      <a:r>
                        <a:rPr lang="en-US" altLang="zh-CN" sz="1400" dirty="0">
                          <a:latin typeface="+mn-ea"/>
                          <a:ea typeface="+mn-ea"/>
                        </a:rPr>
                        <a:t> | </a:t>
                      </a:r>
                      <a:r>
                        <a:rPr lang="en-US" altLang="zh-CN" sz="1400" dirty="0" err="1">
                          <a:latin typeface="+mn-ea"/>
                          <a:ea typeface="+mn-ea"/>
                        </a:rPr>
                        <a:t>QuadTree</a:t>
                      </a:r>
                      <a:r>
                        <a:rPr lang="en-US" altLang="zh-CN" sz="1400" dirty="0">
                          <a:latin typeface="+mn-ea"/>
                          <a:ea typeface="+mn-ea"/>
                        </a:rPr>
                        <a:t> | </a:t>
                      </a:r>
                      <a:r>
                        <a:rPr lang="en-US" altLang="zh-CN" sz="1400" dirty="0" err="1">
                          <a:latin typeface="+mn-ea"/>
                          <a:ea typeface="+mn-ea"/>
                        </a:rPr>
                        <a:t>RTree</a:t>
                      </a:r>
                      <a:endParaRPr lang="zh-CN" altLang="en-US" sz="1400" dirty="0">
                        <a:latin typeface="+mn-ea"/>
                        <a:ea typeface="+mn-ea"/>
                      </a:endParaRPr>
                    </a:p>
                  </a:txBody>
                  <a:tcPr/>
                </a:tc>
                <a:extLst>
                  <a:ext uri="{0D108BD9-81ED-4DB2-BD59-A6C34878D82A}">
                    <a16:rowId xmlns:a16="http://schemas.microsoft.com/office/drawing/2014/main" val="3229970878"/>
                  </a:ext>
                </a:extLst>
              </a:tr>
              <a:tr h="370840">
                <a:tc>
                  <a:txBody>
                    <a:bodyPr/>
                    <a:lstStyle/>
                    <a:p>
                      <a:pPr algn="ctr"/>
                      <a:r>
                        <a:rPr lang="en-US" altLang="zh-CN" sz="1400" dirty="0" err="1">
                          <a:latin typeface="+mn-ea"/>
                          <a:ea typeface="+mn-ea"/>
                        </a:rPr>
                        <a:t>SpatialHadoop_NoIndex</a:t>
                      </a:r>
                      <a:r>
                        <a:rPr lang="en-US" altLang="zh-CN" sz="1400" dirty="0">
                          <a:latin typeface="+mn-ea"/>
                          <a:ea typeface="+mn-ea"/>
                        </a:rPr>
                        <a:t> | </a:t>
                      </a:r>
                      <a:r>
                        <a:rPr lang="en-US" altLang="zh-CN" sz="1400" dirty="0" err="1">
                          <a:latin typeface="+mn-ea"/>
                          <a:ea typeface="+mn-ea"/>
                        </a:rPr>
                        <a:t>RTree</a:t>
                      </a:r>
                      <a:endParaRPr lang="zh-CN" altLang="en-US" sz="1400" dirty="0">
                        <a:latin typeface="+mn-ea"/>
                        <a:ea typeface="+mn-ea"/>
                      </a:endParaRPr>
                    </a:p>
                  </a:txBody>
                  <a:tcPr/>
                </a:tc>
                <a:extLst>
                  <a:ext uri="{0D108BD9-81ED-4DB2-BD59-A6C34878D82A}">
                    <a16:rowId xmlns:a16="http://schemas.microsoft.com/office/drawing/2014/main" val="1396956360"/>
                  </a:ext>
                </a:extLst>
              </a:tr>
            </a:tbl>
          </a:graphicData>
        </a:graphic>
      </p:graphicFrame>
      <p:graphicFrame>
        <p:nvGraphicFramePr>
          <p:cNvPr id="15" name="表格 15">
            <a:extLst>
              <a:ext uri="{FF2B5EF4-FFF2-40B4-BE49-F238E27FC236}">
                <a16:creationId xmlns:a16="http://schemas.microsoft.com/office/drawing/2014/main" id="{8326942A-E4D0-4B2C-8F23-F6F1B0882D61}"/>
              </a:ext>
            </a:extLst>
          </p:cNvPr>
          <p:cNvGraphicFramePr>
            <a:graphicFrameLocks noGrp="1"/>
          </p:cNvGraphicFramePr>
          <p:nvPr>
            <p:extLst>
              <p:ext uri="{D42A27DB-BD31-4B8C-83A1-F6EECF244321}">
                <p14:modId xmlns:p14="http://schemas.microsoft.com/office/powerpoint/2010/main" val="4271744085"/>
              </p:ext>
            </p:extLst>
          </p:nvPr>
        </p:nvGraphicFramePr>
        <p:xfrm>
          <a:off x="7908803" y="2173551"/>
          <a:ext cx="2551058" cy="1219200"/>
        </p:xfrm>
        <a:graphic>
          <a:graphicData uri="http://schemas.openxmlformats.org/drawingml/2006/table">
            <a:tbl>
              <a:tblPr firstRow="1" bandRow="1">
                <a:tableStyleId>{5C22544A-7EE6-4342-B048-85BDC9FD1C3A}</a:tableStyleId>
              </a:tblPr>
              <a:tblGrid>
                <a:gridCol w="1275529">
                  <a:extLst>
                    <a:ext uri="{9D8B030D-6E8A-4147-A177-3AD203B41FA5}">
                      <a16:colId xmlns:a16="http://schemas.microsoft.com/office/drawing/2014/main" val="2934077737"/>
                    </a:ext>
                  </a:extLst>
                </a:gridCol>
                <a:gridCol w="1275529">
                  <a:extLst>
                    <a:ext uri="{9D8B030D-6E8A-4147-A177-3AD203B41FA5}">
                      <a16:colId xmlns:a16="http://schemas.microsoft.com/office/drawing/2014/main" val="4253704289"/>
                    </a:ext>
                  </a:extLst>
                </a:gridCol>
              </a:tblGrid>
              <a:tr h="239252">
                <a:tc>
                  <a:txBody>
                    <a:bodyPr/>
                    <a:lstStyle/>
                    <a:p>
                      <a:pPr algn="ctr"/>
                      <a:r>
                        <a:rPr lang="zh-CN" altLang="en-US" sz="1400" dirty="0">
                          <a:latin typeface="+mn-ea"/>
                          <a:ea typeface="+mn-ea"/>
                        </a:rPr>
                        <a:t>实验数据</a:t>
                      </a:r>
                    </a:p>
                  </a:txBody>
                  <a:tcPr/>
                </a:tc>
                <a:tc>
                  <a:txBody>
                    <a:bodyPr/>
                    <a:lstStyle/>
                    <a:p>
                      <a:pPr algn="ctr"/>
                      <a:r>
                        <a:rPr lang="zh-CN" altLang="en-US" sz="1400" dirty="0">
                          <a:latin typeface="+mn-ea"/>
                          <a:ea typeface="+mn-ea"/>
                        </a:rPr>
                        <a:t>大小</a:t>
                      </a:r>
                    </a:p>
                  </a:txBody>
                  <a:tcPr/>
                </a:tc>
                <a:extLst>
                  <a:ext uri="{0D108BD9-81ED-4DB2-BD59-A6C34878D82A}">
                    <a16:rowId xmlns:a16="http://schemas.microsoft.com/office/drawing/2014/main" val="1665690335"/>
                  </a:ext>
                </a:extLst>
              </a:tr>
              <a:tr h="291089">
                <a:tc>
                  <a:txBody>
                    <a:bodyPr/>
                    <a:lstStyle/>
                    <a:p>
                      <a:pPr algn="ctr"/>
                      <a:r>
                        <a:rPr lang="en-US" altLang="zh-CN" sz="1400" dirty="0">
                          <a:latin typeface="+mn-ea"/>
                          <a:ea typeface="+mn-ea"/>
                        </a:rPr>
                        <a:t>Zcta510</a:t>
                      </a:r>
                      <a:endParaRPr lang="zh-CN" altLang="en-US" sz="1400" dirty="0">
                        <a:latin typeface="+mn-ea"/>
                        <a:ea typeface="+mn-ea"/>
                      </a:endParaRPr>
                    </a:p>
                  </a:txBody>
                  <a:tcPr/>
                </a:tc>
                <a:tc>
                  <a:txBody>
                    <a:bodyPr/>
                    <a:lstStyle/>
                    <a:p>
                      <a:pPr algn="ctr"/>
                      <a:r>
                        <a:rPr lang="en-US" altLang="zh-CN" sz="1400" dirty="0">
                          <a:latin typeface="+mn-ea"/>
                          <a:ea typeface="+mn-ea"/>
                        </a:rPr>
                        <a:t>1.5 GB</a:t>
                      </a:r>
                      <a:endParaRPr lang="zh-CN" altLang="en-US" sz="1400" dirty="0">
                        <a:latin typeface="+mn-ea"/>
                        <a:ea typeface="+mn-ea"/>
                      </a:endParaRPr>
                    </a:p>
                  </a:txBody>
                  <a:tcPr/>
                </a:tc>
                <a:extLst>
                  <a:ext uri="{0D108BD9-81ED-4DB2-BD59-A6C34878D82A}">
                    <a16:rowId xmlns:a16="http://schemas.microsoft.com/office/drawing/2014/main" val="570464468"/>
                  </a:ext>
                </a:extLst>
              </a:tr>
              <a:tr h="291089">
                <a:tc>
                  <a:txBody>
                    <a:bodyPr/>
                    <a:lstStyle/>
                    <a:p>
                      <a:pPr algn="ctr"/>
                      <a:r>
                        <a:rPr lang="en-US" altLang="zh-CN" sz="1400" dirty="0" err="1">
                          <a:latin typeface="+mn-ea"/>
                          <a:ea typeface="+mn-ea"/>
                        </a:rPr>
                        <a:t>Areawater</a:t>
                      </a:r>
                      <a:endParaRPr lang="zh-CN" altLang="en-US" sz="1400" dirty="0">
                        <a:latin typeface="+mn-ea"/>
                        <a:ea typeface="+mn-ea"/>
                      </a:endParaRPr>
                    </a:p>
                  </a:txBody>
                  <a:tcPr/>
                </a:tc>
                <a:tc>
                  <a:txBody>
                    <a:bodyPr/>
                    <a:lstStyle/>
                    <a:p>
                      <a:pPr algn="ctr"/>
                      <a:r>
                        <a:rPr lang="en-US" altLang="zh-CN" sz="1400" dirty="0">
                          <a:latin typeface="+mn-ea"/>
                          <a:ea typeface="+mn-ea"/>
                        </a:rPr>
                        <a:t>6.5 GB</a:t>
                      </a:r>
                      <a:endParaRPr lang="zh-CN" altLang="en-US" sz="1400" dirty="0">
                        <a:latin typeface="+mn-ea"/>
                        <a:ea typeface="+mn-ea"/>
                      </a:endParaRPr>
                    </a:p>
                  </a:txBody>
                  <a:tcPr/>
                </a:tc>
                <a:extLst>
                  <a:ext uri="{0D108BD9-81ED-4DB2-BD59-A6C34878D82A}">
                    <a16:rowId xmlns:a16="http://schemas.microsoft.com/office/drawing/2014/main" val="296027600"/>
                  </a:ext>
                </a:extLst>
              </a:tr>
              <a:tr h="291089">
                <a:tc>
                  <a:txBody>
                    <a:bodyPr/>
                    <a:lstStyle/>
                    <a:p>
                      <a:pPr algn="ctr"/>
                      <a:r>
                        <a:rPr lang="en-US" altLang="zh-CN" sz="1400" dirty="0">
                          <a:latin typeface="+mn-ea"/>
                          <a:ea typeface="+mn-ea"/>
                        </a:rPr>
                        <a:t>Edges</a:t>
                      </a:r>
                      <a:endParaRPr lang="zh-CN" altLang="en-US" sz="1400" dirty="0">
                        <a:latin typeface="+mn-ea"/>
                        <a:ea typeface="+mn-ea"/>
                      </a:endParaRPr>
                    </a:p>
                  </a:txBody>
                  <a:tcPr/>
                </a:tc>
                <a:tc>
                  <a:txBody>
                    <a:bodyPr/>
                    <a:lstStyle/>
                    <a:p>
                      <a:pPr algn="ctr"/>
                      <a:r>
                        <a:rPr lang="en-US" altLang="zh-CN" sz="1400" dirty="0">
                          <a:latin typeface="+mn-ea"/>
                          <a:ea typeface="+mn-ea"/>
                        </a:rPr>
                        <a:t>62 GB</a:t>
                      </a:r>
                      <a:endParaRPr lang="zh-CN" altLang="en-US" sz="1400" dirty="0">
                        <a:latin typeface="+mn-ea"/>
                        <a:ea typeface="+mn-ea"/>
                      </a:endParaRPr>
                    </a:p>
                  </a:txBody>
                  <a:tcPr/>
                </a:tc>
                <a:extLst>
                  <a:ext uri="{0D108BD9-81ED-4DB2-BD59-A6C34878D82A}">
                    <a16:rowId xmlns:a16="http://schemas.microsoft.com/office/drawing/2014/main" val="2478757168"/>
                  </a:ext>
                </a:extLst>
              </a:tr>
            </a:tbl>
          </a:graphicData>
        </a:graphic>
      </p:graphicFrame>
      <p:graphicFrame>
        <p:nvGraphicFramePr>
          <p:cNvPr id="23" name="表格 13">
            <a:extLst>
              <a:ext uri="{FF2B5EF4-FFF2-40B4-BE49-F238E27FC236}">
                <a16:creationId xmlns:a16="http://schemas.microsoft.com/office/drawing/2014/main" id="{236F4BBB-F826-454F-987E-0F3C5EB006B4}"/>
              </a:ext>
            </a:extLst>
          </p:cNvPr>
          <p:cNvGraphicFramePr>
            <a:graphicFrameLocks noGrp="1"/>
          </p:cNvGraphicFramePr>
          <p:nvPr>
            <p:extLst>
              <p:ext uri="{D42A27DB-BD31-4B8C-83A1-F6EECF244321}">
                <p14:modId xmlns:p14="http://schemas.microsoft.com/office/powerpoint/2010/main" val="166543142"/>
              </p:ext>
            </p:extLst>
          </p:nvPr>
        </p:nvGraphicFramePr>
        <p:xfrm>
          <a:off x="4004235" y="849735"/>
          <a:ext cx="7184466" cy="1112520"/>
        </p:xfrm>
        <a:graphic>
          <a:graphicData uri="http://schemas.openxmlformats.org/drawingml/2006/table">
            <a:tbl>
              <a:tblPr firstRow="1" bandRow="1">
                <a:tableStyleId>{5C22544A-7EE6-4342-B048-85BDC9FD1C3A}</a:tableStyleId>
              </a:tblPr>
              <a:tblGrid>
                <a:gridCol w="4149165">
                  <a:extLst>
                    <a:ext uri="{9D8B030D-6E8A-4147-A177-3AD203B41FA5}">
                      <a16:colId xmlns:a16="http://schemas.microsoft.com/office/drawing/2014/main" val="3607146087"/>
                    </a:ext>
                  </a:extLst>
                </a:gridCol>
                <a:gridCol w="1524000">
                  <a:extLst>
                    <a:ext uri="{9D8B030D-6E8A-4147-A177-3AD203B41FA5}">
                      <a16:colId xmlns:a16="http://schemas.microsoft.com/office/drawing/2014/main" val="2172057205"/>
                    </a:ext>
                  </a:extLst>
                </a:gridCol>
                <a:gridCol w="1511301">
                  <a:extLst>
                    <a:ext uri="{9D8B030D-6E8A-4147-A177-3AD203B41FA5}">
                      <a16:colId xmlns:a16="http://schemas.microsoft.com/office/drawing/2014/main" val="2566152631"/>
                    </a:ext>
                  </a:extLst>
                </a:gridCol>
              </a:tblGrid>
              <a:tr h="370840">
                <a:tc>
                  <a:txBody>
                    <a:bodyPr/>
                    <a:lstStyle/>
                    <a:p>
                      <a:pPr algn="ctr"/>
                      <a:r>
                        <a:rPr lang="zh-CN" altLang="en-US" sz="1400" dirty="0">
                          <a:latin typeface="+mn-ea"/>
                          <a:ea typeface="+mn-ea"/>
                        </a:rPr>
                        <a:t>实验设置</a:t>
                      </a:r>
                    </a:p>
                  </a:txBody>
                  <a:tcPr/>
                </a:tc>
                <a:tc>
                  <a:txBody>
                    <a:bodyPr/>
                    <a:lstStyle/>
                    <a:p>
                      <a:pPr algn="ctr"/>
                      <a:r>
                        <a:rPr lang="zh-CN" altLang="en-US" sz="1400" dirty="0">
                          <a:latin typeface="+mn-ea"/>
                          <a:ea typeface="+mn-ea"/>
                        </a:rPr>
                        <a:t>变量设置</a:t>
                      </a:r>
                    </a:p>
                  </a:txBody>
                  <a:tcPr/>
                </a:tc>
                <a:tc>
                  <a:txBody>
                    <a:bodyPr/>
                    <a:lstStyle/>
                    <a:p>
                      <a:pPr algn="ctr"/>
                      <a:r>
                        <a:rPr lang="zh-CN" altLang="en-US" sz="1400" dirty="0">
                          <a:latin typeface="+mn-ea"/>
                          <a:ea typeface="+mn-ea"/>
                        </a:rPr>
                        <a:t>评判标准</a:t>
                      </a:r>
                    </a:p>
                  </a:txBody>
                  <a:tcPr/>
                </a:tc>
                <a:extLst>
                  <a:ext uri="{0D108BD9-81ED-4DB2-BD59-A6C34878D82A}">
                    <a16:rowId xmlns:a16="http://schemas.microsoft.com/office/drawing/2014/main" val="3913462034"/>
                  </a:ext>
                </a:extLst>
              </a:tr>
              <a:tr h="370840">
                <a:tc>
                  <a:txBody>
                    <a:bodyPr/>
                    <a:lstStyle/>
                    <a:p>
                      <a:pPr algn="ctr"/>
                      <a:r>
                        <a:rPr lang="zh-CN" altLang="en-US" sz="1400" dirty="0">
                          <a:latin typeface="+mn-ea"/>
                          <a:ea typeface="+mn-ea"/>
                        </a:rPr>
                        <a:t>空间联表查询操作运行速度</a:t>
                      </a:r>
                    </a:p>
                  </a:txBody>
                  <a:tcPr/>
                </a:tc>
                <a:tc>
                  <a:txBody>
                    <a:bodyPr/>
                    <a:lstStyle/>
                    <a:p>
                      <a:pPr algn="ctr"/>
                      <a:r>
                        <a:rPr lang="zh-CN" altLang="en-US" sz="1400" dirty="0">
                          <a:latin typeface="+mn-ea"/>
                          <a:ea typeface="+mn-ea"/>
                        </a:rPr>
                        <a:t>数据集规模</a:t>
                      </a:r>
                    </a:p>
                  </a:txBody>
                  <a:tcPr/>
                </a:tc>
                <a:tc>
                  <a:txBody>
                    <a:bodyPr/>
                    <a:lstStyle/>
                    <a:p>
                      <a:pPr algn="ctr"/>
                      <a:r>
                        <a:rPr lang="zh-CN" altLang="en-US" sz="1400" dirty="0">
                          <a:latin typeface="+mn-ea"/>
                          <a:ea typeface="+mn-ea"/>
                        </a:rPr>
                        <a:t>执行速度</a:t>
                      </a:r>
                    </a:p>
                  </a:txBody>
                  <a:tcPr/>
                </a:tc>
                <a:extLst>
                  <a:ext uri="{0D108BD9-81ED-4DB2-BD59-A6C34878D82A}">
                    <a16:rowId xmlns:a16="http://schemas.microsoft.com/office/drawing/2014/main" val="3229970878"/>
                  </a:ext>
                </a:extLst>
              </a:tr>
              <a:tr h="370840">
                <a:tc>
                  <a:txBody>
                    <a:bodyPr/>
                    <a:lstStyle/>
                    <a:p>
                      <a:pPr algn="ctr"/>
                      <a:r>
                        <a:rPr lang="zh-CN" altLang="en-US" sz="1400" dirty="0">
                          <a:latin typeface="+mn-ea"/>
                          <a:ea typeface="+mn-ea"/>
                        </a:rPr>
                        <a:t>空间</a:t>
                      </a:r>
                      <a:r>
                        <a:rPr lang="en-US" altLang="zh-CN" sz="1400" dirty="0">
                          <a:latin typeface="+mn-ea"/>
                          <a:ea typeface="+mn-ea"/>
                        </a:rPr>
                        <a:t>co-location</a:t>
                      </a:r>
                      <a:r>
                        <a:rPr lang="zh-CN" altLang="en-US" sz="1400" dirty="0">
                          <a:latin typeface="+mn-ea"/>
                          <a:ea typeface="+mn-ea"/>
                        </a:rPr>
                        <a:t>模式识别（含有大量的迭代操作）</a:t>
                      </a:r>
                    </a:p>
                  </a:txBody>
                  <a:tcPr/>
                </a:tc>
                <a:tc>
                  <a:txBody>
                    <a:bodyPr/>
                    <a:lstStyle/>
                    <a:p>
                      <a:pPr algn="ctr"/>
                      <a:r>
                        <a:rPr lang="en-US" altLang="zh-CN" sz="1400" dirty="0">
                          <a:latin typeface="+mn-ea"/>
                          <a:ea typeface="+mn-ea"/>
                        </a:rPr>
                        <a:t>Worker</a:t>
                      </a:r>
                      <a:r>
                        <a:rPr lang="zh-CN" altLang="en-US" sz="1400" dirty="0">
                          <a:latin typeface="+mn-ea"/>
                          <a:ea typeface="+mn-ea"/>
                        </a:rPr>
                        <a:t>节点数量</a:t>
                      </a:r>
                    </a:p>
                  </a:txBody>
                  <a:tcPr/>
                </a:tc>
                <a:tc>
                  <a:txBody>
                    <a:bodyPr/>
                    <a:lstStyle/>
                    <a:p>
                      <a:pPr algn="ctr"/>
                      <a:r>
                        <a:rPr lang="zh-CN" altLang="en-US" sz="1400" dirty="0">
                          <a:latin typeface="+mn-ea"/>
                          <a:ea typeface="+mn-ea"/>
                        </a:rPr>
                        <a:t>执行速度</a:t>
                      </a:r>
                    </a:p>
                  </a:txBody>
                  <a:tcPr/>
                </a:tc>
                <a:extLst>
                  <a:ext uri="{0D108BD9-81ED-4DB2-BD59-A6C34878D82A}">
                    <a16:rowId xmlns:a16="http://schemas.microsoft.com/office/drawing/2014/main" val="1396956360"/>
                  </a:ext>
                </a:extLst>
              </a:tr>
            </a:tbl>
          </a:graphicData>
        </a:graphic>
      </p:graphicFrame>
      <p:pic>
        <p:nvPicPr>
          <p:cNvPr id="22" name="图片 21">
            <a:extLst>
              <a:ext uri="{FF2B5EF4-FFF2-40B4-BE49-F238E27FC236}">
                <a16:creationId xmlns:a16="http://schemas.microsoft.com/office/drawing/2014/main" id="{5E135C0A-8ADB-4CE6-A9F8-460848BA86CC}"/>
              </a:ext>
            </a:extLst>
          </p:cNvPr>
          <p:cNvPicPr>
            <a:picLocks noChangeAspect="1"/>
          </p:cNvPicPr>
          <p:nvPr/>
        </p:nvPicPr>
        <p:blipFill>
          <a:blip r:embed="rId3"/>
          <a:stretch>
            <a:fillRect/>
          </a:stretch>
        </p:blipFill>
        <p:spPr>
          <a:xfrm>
            <a:off x="317640" y="3676545"/>
            <a:ext cx="5534235" cy="2342291"/>
          </a:xfrm>
          <a:prstGeom prst="rect">
            <a:avLst/>
          </a:prstGeom>
        </p:spPr>
      </p:pic>
      <p:pic>
        <p:nvPicPr>
          <p:cNvPr id="25" name="图片 24">
            <a:extLst>
              <a:ext uri="{FF2B5EF4-FFF2-40B4-BE49-F238E27FC236}">
                <a16:creationId xmlns:a16="http://schemas.microsoft.com/office/drawing/2014/main" id="{BDF1706E-934C-40B1-BA73-9EE61BDBC642}"/>
              </a:ext>
            </a:extLst>
          </p:cNvPr>
          <p:cNvPicPr>
            <a:picLocks noChangeAspect="1"/>
          </p:cNvPicPr>
          <p:nvPr/>
        </p:nvPicPr>
        <p:blipFill>
          <a:blip r:embed="rId4"/>
          <a:stretch>
            <a:fillRect/>
          </a:stretch>
        </p:blipFill>
        <p:spPr>
          <a:xfrm>
            <a:off x="6472517" y="3676545"/>
            <a:ext cx="4861868" cy="2269786"/>
          </a:xfrm>
          <a:prstGeom prst="rect">
            <a:avLst/>
          </a:prstGeom>
        </p:spPr>
      </p:pic>
      <p:sp>
        <p:nvSpPr>
          <p:cNvPr id="26" name="矩形 25">
            <a:extLst>
              <a:ext uri="{FF2B5EF4-FFF2-40B4-BE49-F238E27FC236}">
                <a16:creationId xmlns:a16="http://schemas.microsoft.com/office/drawing/2014/main" id="{B24C8CBD-234D-4882-AE28-220C3567FAAF}"/>
              </a:ext>
            </a:extLst>
          </p:cNvPr>
          <p:cNvSpPr/>
          <p:nvPr/>
        </p:nvSpPr>
        <p:spPr>
          <a:xfrm>
            <a:off x="1116118" y="6093288"/>
            <a:ext cx="3937278" cy="276999"/>
          </a:xfrm>
          <a:prstGeom prst="rect">
            <a:avLst/>
          </a:prstGeom>
        </p:spPr>
        <p:txBody>
          <a:bodyPr wrap="square">
            <a:spAutoFit/>
          </a:bodyPr>
          <a:lstStyle/>
          <a:p>
            <a:r>
              <a:rPr lang="zh-CN" altLang="en-US" sz="1200" b="1" dirty="0">
                <a:latin typeface="+mn-ea"/>
              </a:rPr>
              <a:t>不同规模数据集上</a:t>
            </a:r>
            <a:r>
              <a:rPr lang="en-US" altLang="zh-CN" sz="1200" b="1" dirty="0">
                <a:latin typeface="+mn-ea"/>
              </a:rPr>
              <a:t>Spatial Join</a:t>
            </a:r>
            <a:r>
              <a:rPr lang="zh-CN" altLang="en-US" sz="1200" b="1" dirty="0">
                <a:latin typeface="+mn-ea"/>
              </a:rPr>
              <a:t>操作的执行时间对比</a:t>
            </a:r>
          </a:p>
        </p:txBody>
      </p:sp>
      <p:sp>
        <p:nvSpPr>
          <p:cNvPr id="30" name="矩形 29">
            <a:extLst>
              <a:ext uri="{FF2B5EF4-FFF2-40B4-BE49-F238E27FC236}">
                <a16:creationId xmlns:a16="http://schemas.microsoft.com/office/drawing/2014/main" id="{7BDEA8D9-AF6E-4E93-B6E3-F7B6C8920E50}"/>
              </a:ext>
            </a:extLst>
          </p:cNvPr>
          <p:cNvSpPr/>
          <p:nvPr/>
        </p:nvSpPr>
        <p:spPr>
          <a:xfrm>
            <a:off x="7712771" y="6093288"/>
            <a:ext cx="2943122" cy="276999"/>
          </a:xfrm>
          <a:prstGeom prst="rect">
            <a:avLst/>
          </a:prstGeom>
        </p:spPr>
        <p:txBody>
          <a:bodyPr wrap="square">
            <a:spAutoFit/>
          </a:bodyPr>
          <a:lstStyle/>
          <a:p>
            <a:r>
              <a:rPr lang="zh-CN" altLang="en-US" sz="1200" b="1" dirty="0">
                <a:latin typeface="+mn-ea"/>
              </a:rPr>
              <a:t>空间</a:t>
            </a:r>
            <a:r>
              <a:rPr lang="en-US" altLang="zh-CN" sz="1200" b="1" dirty="0">
                <a:latin typeface="+mn-ea"/>
              </a:rPr>
              <a:t>co-location</a:t>
            </a:r>
            <a:r>
              <a:rPr lang="zh-CN" altLang="en-US" sz="1200" b="1" dirty="0">
                <a:latin typeface="+mn-ea"/>
              </a:rPr>
              <a:t>模式识别运行时间对比</a:t>
            </a:r>
          </a:p>
        </p:txBody>
      </p:sp>
    </p:spTree>
    <p:extLst>
      <p:ext uri="{BB962C8B-B14F-4D97-AF65-F5344CB8AC3E}">
        <p14:creationId xmlns:p14="http://schemas.microsoft.com/office/powerpoint/2010/main" val="31917984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fade">
                                      <p:cBhvr>
                                        <p:cTn id="27" dur="500"/>
                                        <p:tgtEl>
                                          <p:spTgt spid="22"/>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fade">
                                      <p:cBhvr>
                                        <p:cTn id="35" dur="500"/>
                                        <p:tgtEl>
                                          <p:spTgt spid="25"/>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30"/>
                                        </p:tgtEl>
                                        <p:attrNameLst>
                                          <p:attrName>style.visibility</p:attrName>
                                        </p:attrNameLst>
                                      </p:cBhvr>
                                      <p:to>
                                        <p:strVal val="visible"/>
                                      </p:to>
                                    </p:set>
                                    <p:animEffect transition="in" filter="fade">
                                      <p:cBhvr>
                                        <p:cTn id="3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6" grpId="0"/>
      <p:bldP spid="30"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FOUR</a:t>
            </a:r>
          </a:p>
        </p:txBody>
      </p:sp>
      <p:sp>
        <p:nvSpPr>
          <p:cNvPr id="3" name="文本框 2"/>
          <p:cNvSpPr txBox="1"/>
          <p:nvPr/>
        </p:nvSpPr>
        <p:spPr>
          <a:xfrm>
            <a:off x="3936733" y="2255024"/>
            <a:ext cx="4318534" cy="1173976"/>
          </a:xfrm>
          <a:prstGeom prst="rect">
            <a:avLst/>
          </a:prstGeom>
          <a:noFill/>
        </p:spPr>
        <p:txBody>
          <a:bodyPr wrap="square" rtlCol="0">
            <a:spAutoFit/>
          </a:bodyPr>
          <a:lstStyle/>
          <a:p>
            <a:pPr algn="ctr" defTabSz="608965">
              <a:lnSpc>
                <a:spcPct val="130000"/>
              </a:lnSpc>
            </a:pPr>
            <a:r>
              <a:rPr lang="zh-CN" altLang="en-US" sz="6000" b="1" dirty="0">
                <a:latin typeface="+mj-lt"/>
                <a:ea typeface="微软雅黑" panose="020B0503020204020204" charset="-122"/>
              </a:rPr>
              <a:t>总结</a:t>
            </a:r>
          </a:p>
        </p:txBody>
      </p:sp>
      <p:sp>
        <p:nvSpPr>
          <p:cNvPr id="4" name="矩形 3"/>
          <p:cNvSpPr/>
          <p:nvPr/>
        </p:nvSpPr>
        <p:spPr>
          <a:xfrm>
            <a:off x="4889817" y="4139690"/>
            <a:ext cx="2412366" cy="113341"/>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0" y="356349"/>
            <a:ext cx="3137336" cy="6145301"/>
          </a:xfrm>
          <a:prstGeom prst="rect">
            <a:avLst/>
          </a:prstGeom>
        </p:spPr>
      </p:pic>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8468" y="2435266"/>
            <a:ext cx="1002201" cy="1987468"/>
          </a:xfrm>
          <a:prstGeom prst="rect">
            <a:avLst/>
          </a:prstGeom>
        </p:spPr>
      </p:pic>
      <p:sp>
        <p:nvSpPr>
          <p:cNvPr id="4" name="文本框 3">
            <a:extLst>
              <a:ext uri="{FF2B5EF4-FFF2-40B4-BE49-F238E27FC236}">
                <a16:creationId xmlns:a16="http://schemas.microsoft.com/office/drawing/2014/main" id="{1FE1587F-2167-49D5-8259-ACC487BE270A}"/>
              </a:ext>
            </a:extLst>
          </p:cNvPr>
          <p:cNvSpPr txBox="1"/>
          <p:nvPr/>
        </p:nvSpPr>
        <p:spPr>
          <a:xfrm>
            <a:off x="174734" y="763511"/>
            <a:ext cx="11842532" cy="5618846"/>
          </a:xfrm>
          <a:prstGeom prst="rect">
            <a:avLst/>
          </a:prstGeom>
          <a:noFill/>
        </p:spPr>
        <p:txBody>
          <a:bodyPr wrap="square" rtlCol="0">
            <a:spAutoFit/>
          </a:bodyPr>
          <a:lstStyle/>
          <a:p>
            <a:pPr marL="285750" indent="-285750">
              <a:buFont typeface="Arial" panose="020B0604020202020204" pitchFamily="34" charset="0"/>
              <a:buChar char="•"/>
            </a:pPr>
            <a:r>
              <a:rPr lang="en-US" altLang="zh-CN" b="1" dirty="0">
                <a:solidFill>
                  <a:srgbClr val="0070C0"/>
                </a:solidFill>
                <a:latin typeface="Times New Roman" panose="02020603050405020304" pitchFamily="18" charset="0"/>
                <a:cs typeface="Times New Roman" panose="02020603050405020304" pitchFamily="18" charset="0"/>
              </a:rPr>
              <a:t>Spark</a:t>
            </a:r>
          </a:p>
          <a:p>
            <a:pPr marL="742950" lvl="1" indent="-285750">
              <a:lnSpc>
                <a:spcPct val="125000"/>
              </a:lnSpc>
              <a:buFont typeface="Arial" panose="020B0604020202020204" pitchFamily="34" charset="0"/>
              <a:buChar char="•"/>
            </a:pPr>
            <a:r>
              <a:rPr lang="en-US" altLang="zh-CN" sz="1600" dirty="0" err="1">
                <a:latin typeface="Times New Roman" panose="02020603050405020304" pitchFamily="18" charset="0"/>
                <a:cs typeface="Times New Roman" panose="02020603050405020304" pitchFamily="18" charset="0"/>
              </a:rPr>
              <a:t>Zaharia</a:t>
            </a:r>
            <a:r>
              <a:rPr lang="en-US" altLang="zh-CN" sz="1600" dirty="0">
                <a:latin typeface="Times New Roman" panose="02020603050405020304" pitchFamily="18" charset="0"/>
                <a:cs typeface="Times New Roman" panose="02020603050405020304" pitchFamily="18" charset="0"/>
              </a:rPr>
              <a:t> M, Chowdhury M, Franklin M J, et al. Spark: Cluster computing with working sets[J]. </a:t>
            </a:r>
            <a:r>
              <a:rPr lang="en-US" altLang="zh-CN" sz="1600" dirty="0" err="1">
                <a:latin typeface="Times New Roman" panose="02020603050405020304" pitchFamily="18" charset="0"/>
                <a:cs typeface="Times New Roman" panose="02020603050405020304" pitchFamily="18" charset="0"/>
              </a:rPr>
              <a:t>HotCloud</a:t>
            </a:r>
            <a:r>
              <a:rPr lang="en-US" altLang="zh-CN" sz="1600" dirty="0">
                <a:latin typeface="Times New Roman" panose="02020603050405020304" pitchFamily="18" charset="0"/>
                <a:cs typeface="Times New Roman" panose="02020603050405020304" pitchFamily="18" charset="0"/>
              </a:rPr>
              <a:t>, </a:t>
            </a:r>
            <a:r>
              <a:rPr lang="en-US" altLang="zh-CN" sz="1600" b="1" dirty="0">
                <a:solidFill>
                  <a:srgbClr val="FF0000"/>
                </a:solidFill>
                <a:latin typeface="Times New Roman" panose="02020603050405020304" pitchFamily="18" charset="0"/>
                <a:cs typeface="Times New Roman" panose="02020603050405020304" pitchFamily="18" charset="0"/>
              </a:rPr>
              <a:t>2010</a:t>
            </a:r>
            <a:r>
              <a:rPr lang="en-US" altLang="zh-CN" sz="1600" dirty="0">
                <a:latin typeface="Times New Roman" panose="02020603050405020304" pitchFamily="18" charset="0"/>
                <a:cs typeface="Times New Roman" panose="02020603050405020304" pitchFamily="18" charset="0"/>
              </a:rPr>
              <a:t>, 10(10-10): 95.</a:t>
            </a:r>
          </a:p>
          <a:p>
            <a:pPr marL="742950" lvl="1" indent="-285750">
              <a:lnSpc>
                <a:spcPct val="125000"/>
              </a:lnSpc>
              <a:buFont typeface="Arial" panose="020B0604020202020204" pitchFamily="34" charset="0"/>
              <a:buChar char="•"/>
            </a:pPr>
            <a:r>
              <a:rPr lang="en-US" altLang="zh-CN" sz="1600" dirty="0" err="1">
                <a:latin typeface="Times New Roman" panose="02020603050405020304" pitchFamily="18" charset="0"/>
                <a:cs typeface="Times New Roman" panose="02020603050405020304" pitchFamily="18" charset="0"/>
              </a:rPr>
              <a:t>Zaharia</a:t>
            </a:r>
            <a:r>
              <a:rPr lang="en-US" altLang="zh-CN" sz="1600" dirty="0">
                <a:latin typeface="Times New Roman" panose="02020603050405020304" pitchFamily="18" charset="0"/>
                <a:cs typeface="Times New Roman" panose="02020603050405020304" pitchFamily="18" charset="0"/>
              </a:rPr>
              <a:t> M, Chowdhury M, Das T, et al. Resilient distributed datasets: A fault-tolerant abstraction for in-memory cluster computing[C]. Presented as part of the 9th Symposium on Networked Systems Design and Implementation (NSDI). USENIX, </a:t>
            </a:r>
            <a:r>
              <a:rPr lang="en-US" altLang="zh-CN" sz="1600" b="1" dirty="0">
                <a:solidFill>
                  <a:srgbClr val="FF0000"/>
                </a:solidFill>
                <a:latin typeface="Times New Roman" panose="02020603050405020304" pitchFamily="18" charset="0"/>
                <a:cs typeface="Times New Roman" panose="02020603050405020304" pitchFamily="18" charset="0"/>
              </a:rPr>
              <a:t>2012</a:t>
            </a:r>
            <a:r>
              <a:rPr lang="en-US" altLang="zh-CN" sz="1600" dirty="0">
                <a:latin typeface="Times New Roman" panose="02020603050405020304" pitchFamily="18" charset="0"/>
                <a:cs typeface="Times New Roman" panose="02020603050405020304" pitchFamily="18" charset="0"/>
              </a:rPr>
              <a:t>: 15-28</a:t>
            </a:r>
            <a:endParaRPr lang="en-US" altLang="zh-CN" sz="1600" b="1"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b="1" dirty="0">
                <a:solidFill>
                  <a:schemeClr val="accent2">
                    <a:lumMod val="75000"/>
                  </a:schemeClr>
                </a:solidFill>
                <a:latin typeface="Times New Roman" panose="02020603050405020304" pitchFamily="18" charset="0"/>
                <a:cs typeface="Times New Roman" panose="02020603050405020304" pitchFamily="18" charset="0"/>
              </a:rPr>
              <a:t>GeoSpark</a:t>
            </a:r>
          </a:p>
          <a:p>
            <a:pPr marL="742950" lvl="1" indent="-285750">
              <a:lnSpc>
                <a:spcPct val="125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Yu J, Wu J, Sarwat M. </a:t>
            </a:r>
            <a:r>
              <a:rPr lang="en-US" altLang="zh-CN" sz="1600" dirty="0" err="1">
                <a:latin typeface="Times New Roman" panose="02020603050405020304" pitchFamily="18" charset="0"/>
                <a:cs typeface="Times New Roman" panose="02020603050405020304" pitchFamily="18" charset="0"/>
              </a:rPr>
              <a:t>Geospark</a:t>
            </a:r>
            <a:r>
              <a:rPr lang="en-US" altLang="zh-CN" sz="1600" dirty="0">
                <a:latin typeface="Times New Roman" panose="02020603050405020304" pitchFamily="18" charset="0"/>
                <a:cs typeface="Times New Roman" panose="02020603050405020304" pitchFamily="18" charset="0"/>
              </a:rPr>
              <a:t>: A cluster computing framework for processing large-scale spatial data[C]. Proceedings of the 23rd SIGSPATIAL International Conference on Advances in Geographic Information Systems. </a:t>
            </a:r>
            <a:r>
              <a:rPr lang="en-US" altLang="zh-CN" sz="1600" b="1" dirty="0">
                <a:solidFill>
                  <a:srgbClr val="FF0000"/>
                </a:solidFill>
                <a:latin typeface="Times New Roman" panose="02020603050405020304" pitchFamily="18" charset="0"/>
                <a:cs typeface="Times New Roman" panose="02020603050405020304" pitchFamily="18" charset="0"/>
              </a:rPr>
              <a:t>2015</a:t>
            </a:r>
            <a:r>
              <a:rPr lang="en-US" altLang="zh-CN" sz="1600" dirty="0">
                <a:latin typeface="Times New Roman" panose="02020603050405020304" pitchFamily="18" charset="0"/>
                <a:cs typeface="Times New Roman" panose="02020603050405020304" pitchFamily="18" charset="0"/>
              </a:rPr>
              <a:t>: 1-4.</a:t>
            </a:r>
          </a:p>
          <a:p>
            <a:pPr marL="742950" lvl="1" indent="-285750">
              <a:lnSpc>
                <a:spcPct val="125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Yu J, Wu J, Sarwat M. A demonstration of GeoSpark: A cluster computing framework for processing big spatial data[C]. 2016 IEEE 32nd International Conference on Data Engineering (ICDE). IEEE, </a:t>
            </a:r>
            <a:r>
              <a:rPr lang="en-US" altLang="zh-CN" sz="1600" b="1" dirty="0">
                <a:solidFill>
                  <a:srgbClr val="FF0000"/>
                </a:solidFill>
                <a:latin typeface="Times New Roman" panose="02020603050405020304" pitchFamily="18" charset="0"/>
                <a:cs typeface="Times New Roman" panose="02020603050405020304" pitchFamily="18" charset="0"/>
              </a:rPr>
              <a:t>2016</a:t>
            </a:r>
            <a:r>
              <a:rPr lang="en-US" altLang="zh-CN" sz="1600" dirty="0">
                <a:latin typeface="Times New Roman" panose="02020603050405020304" pitchFamily="18" charset="0"/>
                <a:cs typeface="Times New Roman" panose="02020603050405020304" pitchFamily="18" charset="0"/>
              </a:rPr>
              <a:t>: 1410-1413.</a:t>
            </a:r>
          </a:p>
          <a:p>
            <a:pPr marL="742950" lvl="1" indent="-285750">
              <a:lnSpc>
                <a:spcPct val="125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Yu J, Sarwat M. Geospatial data management in apache spark: A tutorial[C].2019 IEEE 35th International Conference on Data Engineering (ICDE). IEEE, </a:t>
            </a:r>
            <a:r>
              <a:rPr lang="en-US" altLang="zh-CN" sz="1600" b="1" dirty="0">
                <a:solidFill>
                  <a:srgbClr val="FF0000"/>
                </a:solidFill>
                <a:latin typeface="Times New Roman" panose="02020603050405020304" pitchFamily="18" charset="0"/>
                <a:cs typeface="Times New Roman" panose="02020603050405020304" pitchFamily="18" charset="0"/>
              </a:rPr>
              <a:t>2019</a:t>
            </a:r>
            <a:r>
              <a:rPr lang="en-US" altLang="zh-CN" sz="1600" dirty="0">
                <a:latin typeface="Times New Roman" panose="02020603050405020304" pitchFamily="18" charset="0"/>
                <a:cs typeface="Times New Roman" panose="02020603050405020304" pitchFamily="18" charset="0"/>
              </a:rPr>
              <a:t>: 2060-2063.</a:t>
            </a:r>
          </a:p>
          <a:p>
            <a:pPr marL="285750" indent="-285750">
              <a:lnSpc>
                <a:spcPct val="125000"/>
              </a:lnSpc>
              <a:buFont typeface="Arial" panose="020B0604020202020204" pitchFamily="34" charset="0"/>
              <a:buChar char="•"/>
            </a:pPr>
            <a:r>
              <a:rPr lang="en-US" altLang="zh-CN" b="1" dirty="0">
                <a:solidFill>
                  <a:srgbClr val="7030A0"/>
                </a:solidFill>
                <a:latin typeface="Times New Roman" panose="02020603050405020304" pitchFamily="18" charset="0"/>
                <a:cs typeface="Times New Roman" panose="02020603050405020304" pitchFamily="18" charset="0"/>
              </a:rPr>
              <a:t>Hadoop</a:t>
            </a:r>
          </a:p>
          <a:p>
            <a:pPr marL="742950" lvl="1" indent="-285750">
              <a:lnSpc>
                <a:spcPct val="125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Ghemawat S, </a:t>
            </a:r>
            <a:r>
              <a:rPr lang="en-US" altLang="zh-CN" sz="1600" dirty="0" err="1">
                <a:latin typeface="Times New Roman" panose="02020603050405020304" pitchFamily="18" charset="0"/>
                <a:cs typeface="Times New Roman" panose="02020603050405020304" pitchFamily="18" charset="0"/>
              </a:rPr>
              <a:t>Gobioff</a:t>
            </a:r>
            <a:r>
              <a:rPr lang="en-US" altLang="zh-CN" sz="1600" dirty="0">
                <a:latin typeface="Times New Roman" panose="02020603050405020304" pitchFamily="18" charset="0"/>
                <a:cs typeface="Times New Roman" panose="02020603050405020304" pitchFamily="18" charset="0"/>
              </a:rPr>
              <a:t> H, Leung S T. The Google file system[C]. Proceedings of the nineteenth ACM symposium on Operating systems principles. </a:t>
            </a:r>
            <a:r>
              <a:rPr lang="en-US" altLang="zh-CN" sz="1600" b="1" dirty="0">
                <a:solidFill>
                  <a:srgbClr val="FF0000"/>
                </a:solidFill>
                <a:latin typeface="Times New Roman" panose="02020603050405020304" pitchFamily="18" charset="0"/>
                <a:cs typeface="Times New Roman" panose="02020603050405020304" pitchFamily="18" charset="0"/>
              </a:rPr>
              <a:t>2003</a:t>
            </a:r>
            <a:r>
              <a:rPr lang="en-US" altLang="zh-CN" sz="1600" dirty="0">
                <a:latin typeface="Times New Roman" panose="02020603050405020304" pitchFamily="18" charset="0"/>
                <a:cs typeface="Times New Roman" panose="02020603050405020304" pitchFamily="18" charset="0"/>
              </a:rPr>
              <a:t>: 29-43.</a:t>
            </a:r>
          </a:p>
          <a:p>
            <a:pPr marL="742950" lvl="1" indent="-285750">
              <a:lnSpc>
                <a:spcPct val="125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Dean J, Ghemawat S. MapReduce: Simplified data processing on large clusters[J]. </a:t>
            </a:r>
            <a:r>
              <a:rPr lang="en-US" altLang="zh-CN" sz="1600" b="1" dirty="0">
                <a:solidFill>
                  <a:srgbClr val="FF0000"/>
                </a:solidFill>
                <a:latin typeface="Times New Roman" panose="02020603050405020304" pitchFamily="18" charset="0"/>
                <a:cs typeface="Times New Roman" panose="02020603050405020304" pitchFamily="18" charset="0"/>
              </a:rPr>
              <a:t>2004</a:t>
            </a:r>
            <a:r>
              <a:rPr lang="en-US" altLang="zh-CN" sz="1600" dirty="0">
                <a:latin typeface="Times New Roman" panose="02020603050405020304" pitchFamily="18" charset="0"/>
                <a:cs typeface="Times New Roman" panose="02020603050405020304" pitchFamily="18" charset="0"/>
              </a:rPr>
              <a:t>. </a:t>
            </a:r>
          </a:p>
          <a:p>
            <a:pPr marL="742950" lvl="1" indent="-285750">
              <a:lnSpc>
                <a:spcPct val="125000"/>
              </a:lnSpc>
              <a:buFont typeface="Arial" panose="020B0604020202020204" pitchFamily="34" charset="0"/>
              <a:buChar char="•"/>
            </a:pPr>
            <a:r>
              <a:rPr lang="en-US" altLang="zh-CN" sz="1600" dirty="0">
                <a:latin typeface="Times New Roman" panose="02020603050405020304" pitchFamily="18" charset="0"/>
                <a:cs typeface="Times New Roman" panose="02020603050405020304" pitchFamily="18" charset="0"/>
              </a:rPr>
              <a:t>Burrows M, Chandra T, </a:t>
            </a:r>
            <a:r>
              <a:rPr lang="en-US" altLang="zh-CN" sz="1600" dirty="0" err="1">
                <a:latin typeface="Times New Roman" panose="02020603050405020304" pitchFamily="18" charset="0"/>
                <a:cs typeface="Times New Roman" panose="02020603050405020304" pitchFamily="18" charset="0"/>
              </a:rPr>
              <a:t>Fikes</a:t>
            </a:r>
            <a:r>
              <a:rPr lang="en-US" altLang="zh-CN" sz="1600" dirty="0">
                <a:latin typeface="Times New Roman" panose="02020603050405020304" pitchFamily="18" charset="0"/>
                <a:cs typeface="Times New Roman" panose="02020603050405020304" pitchFamily="18" charset="0"/>
              </a:rPr>
              <a:t> A, et al. Bigtable: a distributed storage system for structured data[C]. Google, Seattle, Seventh Symposium on Operating System Design and Implementation. </a:t>
            </a:r>
            <a:r>
              <a:rPr lang="en-US" altLang="zh-CN" sz="1600" b="1" dirty="0">
                <a:solidFill>
                  <a:srgbClr val="FF0000"/>
                </a:solidFill>
                <a:latin typeface="Times New Roman" panose="02020603050405020304" pitchFamily="18" charset="0"/>
                <a:cs typeface="Times New Roman" panose="02020603050405020304" pitchFamily="18" charset="0"/>
              </a:rPr>
              <a:t>2006</a:t>
            </a:r>
            <a:r>
              <a:rPr lang="en-US" altLang="zh-CN" sz="1600" dirty="0">
                <a:latin typeface="Times New Roman" panose="02020603050405020304" pitchFamily="18" charset="0"/>
                <a:cs typeface="Times New Roman" panose="02020603050405020304" pitchFamily="18" charset="0"/>
              </a:rPr>
              <a:t>.</a:t>
            </a:r>
          </a:p>
        </p:txBody>
      </p:sp>
      <p:sp>
        <p:nvSpPr>
          <p:cNvPr id="7" name="矩形 6">
            <a:extLst>
              <a:ext uri="{FF2B5EF4-FFF2-40B4-BE49-F238E27FC236}">
                <a16:creationId xmlns:a16="http://schemas.microsoft.com/office/drawing/2014/main" id="{8DAD282B-5CDD-4335-8C3E-56A0AEDFFD63}"/>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参考资料</a:t>
            </a:r>
          </a:p>
        </p:txBody>
      </p:sp>
      <p:sp>
        <p:nvSpPr>
          <p:cNvPr id="8" name="椭圆 7">
            <a:extLst>
              <a:ext uri="{FF2B5EF4-FFF2-40B4-BE49-F238E27FC236}">
                <a16:creationId xmlns:a16="http://schemas.microsoft.com/office/drawing/2014/main" id="{D55067BD-31A9-4155-ABA1-104DDE55ADE6}"/>
              </a:ext>
            </a:extLst>
          </p:cNvPr>
          <p:cNvSpPr/>
          <p:nvPr/>
        </p:nvSpPr>
        <p:spPr>
          <a:xfrm>
            <a:off x="1886619"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rotWithShape="1">
          <a:blip r:embed="rId2" cstate="screen">
            <a:extLst>
              <a:ext uri="{28A0092B-C50C-407E-A947-70E740481C1C}">
                <a14:useLocalDpi xmlns:a14="http://schemas.microsoft.com/office/drawing/2010/main"/>
              </a:ext>
            </a:extLst>
          </a:blip>
          <a:srcRect/>
          <a:stretch>
            <a:fillRect/>
          </a:stretch>
        </p:blipFill>
        <p:spPr>
          <a:xfrm>
            <a:off x="0" y="356349"/>
            <a:ext cx="3137336" cy="6145301"/>
          </a:xfrm>
          <a:prstGeom prst="rect">
            <a:avLst/>
          </a:prstGeom>
        </p:spPr>
      </p:pic>
      <p:pic>
        <p:nvPicPr>
          <p:cNvPr id="5" name="图片 4"/>
          <p:cNvPicPr>
            <a:picLocks noChangeAspect="1"/>
          </p:cNvPicPr>
          <p:nvPr/>
        </p:nvPicPr>
        <p:blipFill rotWithShape="1">
          <a:blip r:embed="rId3" cstate="screen">
            <a:extLst>
              <a:ext uri="{28A0092B-C50C-407E-A947-70E740481C1C}">
                <a14:useLocalDpi xmlns:a14="http://schemas.microsoft.com/office/drawing/2010/main"/>
              </a:ext>
            </a:extLst>
          </a:blip>
          <a:srcRect/>
          <a:stretch>
            <a:fillRect/>
          </a:stretch>
        </p:blipFill>
        <p:spPr>
          <a:xfrm>
            <a:off x="-8468" y="2435266"/>
            <a:ext cx="1002201" cy="1987468"/>
          </a:xfrm>
          <a:prstGeom prst="rect">
            <a:avLst/>
          </a:prstGeom>
        </p:spPr>
      </p:pic>
      <p:sp>
        <p:nvSpPr>
          <p:cNvPr id="4" name="文本框 3">
            <a:extLst>
              <a:ext uri="{FF2B5EF4-FFF2-40B4-BE49-F238E27FC236}">
                <a16:creationId xmlns:a16="http://schemas.microsoft.com/office/drawing/2014/main" id="{1FE1587F-2167-49D5-8259-ACC487BE270A}"/>
              </a:ext>
            </a:extLst>
          </p:cNvPr>
          <p:cNvSpPr txBox="1"/>
          <p:nvPr/>
        </p:nvSpPr>
        <p:spPr>
          <a:xfrm>
            <a:off x="174734" y="1088775"/>
            <a:ext cx="11842532" cy="4680448"/>
          </a:xfrm>
          <a:prstGeom prst="rect">
            <a:avLst/>
          </a:prstGeom>
          <a:solidFill>
            <a:schemeClr val="bg1"/>
          </a:solidFill>
        </p:spPr>
        <p:txBody>
          <a:bodyPr wrap="square" rtlCol="0">
            <a:spAutoFit/>
          </a:bodyPr>
          <a:lstStyle/>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GeoSpark </a:t>
            </a:r>
            <a:r>
              <a:rPr lang="zh-CN" altLang="en-US" sz="1600" dirty="0">
                <a:latin typeface="+mn-ea"/>
                <a:cs typeface="Times New Roman" panose="02020603050405020304" pitchFamily="18" charset="0"/>
              </a:rPr>
              <a:t>于嘉：</a:t>
            </a:r>
            <a:r>
              <a:rPr lang="en-US" altLang="zh-CN" sz="1600" dirty="0">
                <a:latin typeface="+mn-ea"/>
                <a:hlinkClick r:id="rId4"/>
              </a:rPr>
              <a:t>https://jiayuasu.github.io/publications/</a:t>
            </a:r>
            <a:endParaRPr lang="en-US" altLang="zh-CN" sz="1600" dirty="0">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GeoSpark</a:t>
            </a:r>
            <a:r>
              <a:rPr lang="zh-CN" altLang="en-US" sz="1600" dirty="0">
                <a:latin typeface="+mn-ea"/>
                <a:cs typeface="Times New Roman" panose="02020603050405020304" pitchFamily="18" charset="0"/>
              </a:rPr>
              <a:t>：</a:t>
            </a:r>
            <a:r>
              <a:rPr lang="en-US" altLang="zh-CN" sz="1600" dirty="0">
                <a:latin typeface="+mn-ea"/>
                <a:hlinkClick r:id="rId5"/>
              </a:rPr>
              <a:t>https://cran.r-project.org/web/packages/geospark/readme/README.html</a:t>
            </a:r>
            <a:endParaRPr lang="en-US" altLang="zh-CN" sz="1600" dirty="0">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R-Tree</a:t>
            </a:r>
            <a:r>
              <a:rPr lang="zh-CN" altLang="en-US" sz="1600" dirty="0">
                <a:latin typeface="+mn-ea"/>
                <a:cs typeface="Times New Roman" panose="02020603050405020304" pitchFamily="18" charset="0"/>
              </a:rPr>
              <a:t>：</a:t>
            </a:r>
            <a:r>
              <a:rPr lang="en-US" altLang="zh-CN" sz="1600" dirty="0">
                <a:latin typeface="+mn-ea"/>
                <a:hlinkClick r:id="rId6"/>
              </a:rPr>
              <a:t>http://www.mathcs.emory.edu/~cheung/Courses/554/Syllabus/3-index/R-tree.html</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B-Tree</a:t>
            </a:r>
            <a:r>
              <a:rPr lang="zh-CN" altLang="en-US" sz="1600" dirty="0">
                <a:latin typeface="+mn-ea"/>
                <a:cs typeface="Times New Roman" panose="02020603050405020304" pitchFamily="18" charset="0"/>
              </a:rPr>
              <a:t>：</a:t>
            </a:r>
            <a:r>
              <a:rPr lang="en-US" altLang="zh-CN" sz="1600" dirty="0">
                <a:latin typeface="+mn-ea"/>
                <a:hlinkClick r:id="rId7"/>
              </a:rPr>
              <a:t>https://zhuanlan.zhihu.com/p/27700617</a:t>
            </a:r>
            <a:endParaRPr lang="en-US" altLang="zh-CN" sz="1600" dirty="0">
              <a:latin typeface="+mn-ea"/>
              <a:cs typeface="Times New Roman" panose="02020603050405020304" pitchFamily="18" charset="0"/>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LBS</a:t>
            </a:r>
            <a:r>
              <a:rPr lang="zh-CN" altLang="en-US" sz="1600" dirty="0">
                <a:latin typeface="+mn-ea"/>
                <a:cs typeface="Times New Roman" panose="02020603050405020304" pitchFamily="18" charset="0"/>
              </a:rPr>
              <a:t>架构：</a:t>
            </a:r>
            <a:r>
              <a:rPr lang="en-US" altLang="zh-CN" sz="1600" dirty="0">
                <a:latin typeface="+mn-ea"/>
                <a:hlinkClick r:id="rId8"/>
              </a:rPr>
              <a:t>https://www.zhihu.com/question/19790803</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cs typeface="Times New Roman" panose="02020603050405020304" pitchFamily="18" charset="0"/>
              </a:rPr>
              <a:t>空间大数据处理：</a:t>
            </a:r>
            <a:r>
              <a:rPr lang="en-US" altLang="zh-CN" sz="1600" dirty="0">
                <a:latin typeface="+mn-ea"/>
                <a:hlinkClick r:id="rId9"/>
              </a:rPr>
              <a:t>https://databricks.com/blog/2019/12/05/processing-geospatial-data-at-scale-with-databricks.html</a:t>
            </a:r>
            <a:endParaRPr lang="en-US" altLang="zh-CN" sz="1600" dirty="0">
              <a:latin typeface="+mn-ea"/>
            </a:endParaRPr>
          </a:p>
          <a:p>
            <a:pPr marL="285750" indent="-285750">
              <a:lnSpc>
                <a:spcPct val="125000"/>
              </a:lnSpc>
              <a:buFont typeface="Arial" panose="020B0604020202020204" pitchFamily="34" charset="0"/>
              <a:buChar char="•"/>
            </a:pPr>
            <a:r>
              <a:rPr lang="zh-CN" altLang="en-US" sz="1600" dirty="0">
                <a:latin typeface="+mn-ea"/>
                <a:cs typeface="Times New Roman" panose="02020603050405020304" pitchFamily="18" charset="0"/>
              </a:rPr>
              <a:t>空间数据挖掘：</a:t>
            </a:r>
            <a:r>
              <a:rPr lang="en-US" altLang="zh-CN" sz="1600" dirty="0">
                <a:latin typeface="+mn-ea"/>
                <a:hlinkClick r:id="rId10"/>
              </a:rPr>
              <a:t>http://www.jsjkx.com/CN/article/openArticlePDF.jsp?id=8053</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err="1">
                <a:latin typeface="+mn-ea"/>
                <a:cs typeface="Times New Roman" panose="02020603050405020304" pitchFamily="18" charset="0"/>
              </a:rPr>
              <a:t>ThingJS</a:t>
            </a:r>
            <a:r>
              <a:rPr lang="zh-CN" altLang="en-US" sz="1600" dirty="0">
                <a:latin typeface="+mn-ea"/>
                <a:cs typeface="Times New Roman" panose="02020603050405020304" pitchFamily="18" charset="0"/>
              </a:rPr>
              <a:t>：</a:t>
            </a:r>
            <a:r>
              <a:rPr lang="en-US" altLang="zh-CN" sz="1600" dirty="0">
                <a:latin typeface="+mn-ea"/>
                <a:hlinkClick r:id="rId11"/>
              </a:rPr>
              <a:t>https://www.thingjs.com/guide/cn/tutorial_Introduce/CityBuilder_Data.html</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Hadoop</a:t>
            </a:r>
            <a:r>
              <a:rPr lang="zh-CN" altLang="en-US" sz="1600" dirty="0">
                <a:latin typeface="+mn-ea"/>
                <a:cs typeface="Times New Roman" panose="02020603050405020304" pitchFamily="18" charset="0"/>
              </a:rPr>
              <a:t>起源：</a:t>
            </a:r>
            <a:r>
              <a:rPr lang="en-US" altLang="zh-CN" sz="1600" dirty="0">
                <a:latin typeface="+mn-ea"/>
                <a:hlinkClick r:id="rId12"/>
              </a:rPr>
              <a:t>https://blog.csdn.net/heweimingming/article/details/82177142</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Spark Shuffle</a:t>
            </a:r>
            <a:r>
              <a:rPr lang="zh-CN" altLang="en-US" sz="1600" dirty="0">
                <a:latin typeface="+mn-ea"/>
                <a:cs typeface="Times New Roman" panose="02020603050405020304" pitchFamily="18" charset="0"/>
              </a:rPr>
              <a:t>：</a:t>
            </a:r>
            <a:r>
              <a:rPr lang="en-US" altLang="zh-CN" sz="1600" dirty="0">
                <a:latin typeface="+mn-ea"/>
                <a:hlinkClick r:id="rId13"/>
              </a:rPr>
              <a:t>https://blog.csdn.net/qq_32002253/article/details/87952227</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Spark RDD1</a:t>
            </a:r>
            <a:r>
              <a:rPr lang="zh-CN" altLang="en-US" sz="1600" dirty="0">
                <a:latin typeface="+mn-ea"/>
                <a:cs typeface="Times New Roman" panose="02020603050405020304" pitchFamily="18" charset="0"/>
              </a:rPr>
              <a:t>：</a:t>
            </a:r>
            <a:r>
              <a:rPr lang="en-US" altLang="zh-CN" sz="1600" dirty="0">
                <a:latin typeface="+mn-ea"/>
                <a:hlinkClick r:id="rId14"/>
              </a:rPr>
              <a:t>https://zhuanlan.zhihu.com/p/102572842</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rPr>
              <a:t>Spark RDD2</a:t>
            </a:r>
            <a:r>
              <a:rPr lang="zh-CN" altLang="en-US" sz="1600" dirty="0">
                <a:latin typeface="+mn-ea"/>
              </a:rPr>
              <a:t>：</a:t>
            </a:r>
            <a:r>
              <a:rPr lang="en-US" altLang="zh-CN" sz="1600" dirty="0">
                <a:latin typeface="+mn-ea"/>
                <a:hlinkClick r:id="rId15"/>
              </a:rPr>
              <a:t>https://mr-dai.github.io/spark-rdd/</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Spark1</a:t>
            </a:r>
            <a:r>
              <a:rPr lang="zh-CN" altLang="en-US" sz="1600" dirty="0">
                <a:latin typeface="+mn-ea"/>
                <a:cs typeface="Times New Roman" panose="02020603050405020304" pitchFamily="18" charset="0"/>
              </a:rPr>
              <a:t>：</a:t>
            </a:r>
            <a:r>
              <a:rPr lang="en-US" altLang="zh-CN" sz="1600" dirty="0">
                <a:latin typeface="+mn-ea"/>
                <a:hlinkClick r:id="rId16"/>
              </a:rPr>
              <a:t>https://limuzhi.com/2018/07/14/spark-paper/</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Spark2</a:t>
            </a:r>
            <a:r>
              <a:rPr lang="zh-CN" altLang="en-US" sz="1600" dirty="0">
                <a:latin typeface="+mn-ea"/>
                <a:cs typeface="Times New Roman" panose="02020603050405020304" pitchFamily="18" charset="0"/>
              </a:rPr>
              <a:t>：</a:t>
            </a:r>
            <a:r>
              <a:rPr lang="en-US" altLang="zh-CN" sz="1600" dirty="0">
                <a:latin typeface="+mn-ea"/>
                <a:hlinkClick r:id="rId17"/>
              </a:rPr>
              <a:t>https://www.cnblogs.com/LionHeart-Grady/p/thesis-02.html</a:t>
            </a:r>
            <a:endParaRPr lang="en-US" altLang="zh-CN" sz="1600" dirty="0">
              <a:latin typeface="+mn-ea"/>
            </a:endParaRPr>
          </a:p>
          <a:p>
            <a:pPr marL="285750" indent="-285750">
              <a:lnSpc>
                <a:spcPct val="125000"/>
              </a:lnSpc>
              <a:buFont typeface="Arial" panose="020B0604020202020204" pitchFamily="34" charset="0"/>
              <a:buChar char="•"/>
            </a:pPr>
            <a:r>
              <a:rPr lang="en-US" altLang="zh-CN" sz="1600" dirty="0">
                <a:latin typeface="+mn-ea"/>
                <a:cs typeface="Times New Roman" panose="02020603050405020304" pitchFamily="18" charset="0"/>
              </a:rPr>
              <a:t>Spark Hadoop</a:t>
            </a:r>
            <a:r>
              <a:rPr lang="zh-CN" altLang="en-US" sz="1600" dirty="0">
                <a:latin typeface="+mn-ea"/>
                <a:cs typeface="Times New Roman" panose="02020603050405020304" pitchFamily="18" charset="0"/>
              </a:rPr>
              <a:t>对比：</a:t>
            </a:r>
            <a:r>
              <a:rPr lang="en-US" altLang="zh-CN" sz="1600" dirty="0">
                <a:latin typeface="+mn-ea"/>
                <a:hlinkClick r:id="rId18"/>
              </a:rPr>
              <a:t>https://blog.csdn.net/csdnliuxin123524/article/details/81660101</a:t>
            </a:r>
            <a:endParaRPr lang="en-US" altLang="zh-CN" sz="1600" dirty="0">
              <a:latin typeface="+mn-ea"/>
              <a:cs typeface="Times New Roman" panose="02020603050405020304" pitchFamily="18" charset="0"/>
            </a:endParaRPr>
          </a:p>
        </p:txBody>
      </p:sp>
      <p:sp>
        <p:nvSpPr>
          <p:cNvPr id="7" name="矩形 6">
            <a:extLst>
              <a:ext uri="{FF2B5EF4-FFF2-40B4-BE49-F238E27FC236}">
                <a16:creationId xmlns:a16="http://schemas.microsoft.com/office/drawing/2014/main" id="{8DAD282B-5CDD-4335-8C3E-56A0AEDFFD63}"/>
              </a:ext>
            </a:extLst>
          </p:cNvPr>
          <p:cNvSpPr/>
          <p:nvPr/>
        </p:nvSpPr>
        <p:spPr>
          <a:xfrm>
            <a:off x="0" y="60523"/>
            <a:ext cx="1924181" cy="307777"/>
          </a:xfrm>
          <a:prstGeom prst="rect">
            <a:avLst/>
          </a:prstGeom>
        </p:spPr>
        <p:txBody>
          <a:bodyPr wrap="none">
            <a:spAutoFit/>
          </a:bodyPr>
          <a:lstStyle/>
          <a:p>
            <a:r>
              <a:rPr lang="en-US" altLang="zh-CN" sz="1400" b="1" dirty="0"/>
              <a:t>PART FOUR </a:t>
            </a:r>
            <a:r>
              <a:rPr lang="zh-CN" altLang="en-US" sz="1400" b="1" dirty="0"/>
              <a:t>参考资料</a:t>
            </a:r>
          </a:p>
        </p:txBody>
      </p:sp>
      <p:sp>
        <p:nvSpPr>
          <p:cNvPr id="8" name="椭圆 7">
            <a:extLst>
              <a:ext uri="{FF2B5EF4-FFF2-40B4-BE49-F238E27FC236}">
                <a16:creationId xmlns:a16="http://schemas.microsoft.com/office/drawing/2014/main" id="{D55067BD-31A9-4155-ABA1-104DDE55ADE6}"/>
              </a:ext>
            </a:extLst>
          </p:cNvPr>
          <p:cNvSpPr/>
          <p:nvPr/>
        </p:nvSpPr>
        <p:spPr>
          <a:xfrm>
            <a:off x="1886619"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extLst>
      <p:ext uri="{BB962C8B-B14F-4D97-AF65-F5344CB8AC3E}">
        <p14:creationId xmlns:p14="http://schemas.microsoft.com/office/powerpoint/2010/main" val="2944256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793700" y="2358620"/>
            <a:ext cx="8604600" cy="830997"/>
          </a:xfrm>
          <a:prstGeom prst="rect">
            <a:avLst/>
          </a:prstGeom>
        </p:spPr>
        <p:txBody>
          <a:bodyPr wrap="none">
            <a:spAutoFit/>
          </a:bodyPr>
          <a:lstStyle/>
          <a:p>
            <a:pPr algn="ctr"/>
            <a:r>
              <a:rPr lang="en-US" altLang="zh-CN" sz="4800" b="1" dirty="0"/>
              <a:t>THANK YOU FOR WATCHING</a:t>
            </a:r>
          </a:p>
        </p:txBody>
      </p:sp>
      <p:sp>
        <p:nvSpPr>
          <p:cNvPr id="7" name="矩形 6"/>
          <p:cNvSpPr/>
          <p:nvPr/>
        </p:nvSpPr>
        <p:spPr>
          <a:xfrm>
            <a:off x="10902173" y="4982632"/>
            <a:ext cx="775136" cy="246221"/>
          </a:xfrm>
          <a:prstGeom prst="rect">
            <a:avLst/>
          </a:prstGeom>
        </p:spPr>
        <p:txBody>
          <a:bodyPr wrap="square">
            <a:spAutoFit/>
          </a:bodyPr>
          <a:lstStyle/>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defTabSz="914400"/>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defTabSz="914400"/>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defTabSz="914400"/>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defTabSz="914400"/>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defTabSz="914400"/>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defTabSz="914400"/>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defTabSz="914400"/>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p>
          <a:p>
            <a:pPr defTabSz="914400"/>
            <a:r>
              <a:rPr lang="zh-CN" altLang="en-US" sz="100" dirty="0">
                <a:solidFill>
                  <a:prstClr val="white"/>
                </a:solidFill>
                <a:latin typeface="Calibri"/>
                <a:ea typeface="宋体"/>
              </a:rPr>
              <a:t>字体下载：</a:t>
            </a:r>
            <a:r>
              <a:rPr lang="en-US" altLang="zh-CN" sz="100" dirty="0">
                <a:solidFill>
                  <a:prstClr val="white"/>
                </a:solidFill>
                <a:latin typeface="Calibri"/>
                <a:ea typeface="宋体"/>
              </a:rPr>
              <a:t>www.1ppt.com/ziti/</a:t>
            </a:r>
          </a:p>
          <a:p>
            <a:pPr defTabSz="914400"/>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sp>
        <p:nvSpPr>
          <p:cNvPr id="6" name="椭圆 5">
            <a:extLst>
              <a:ext uri="{FF2B5EF4-FFF2-40B4-BE49-F238E27FC236}">
                <a16:creationId xmlns:a16="http://schemas.microsoft.com/office/drawing/2014/main" id="{86C26077-0FEE-4136-B831-0BC65A6C59BB}"/>
              </a:ext>
            </a:extLst>
          </p:cNvPr>
          <p:cNvSpPr/>
          <p:nvPr/>
        </p:nvSpPr>
        <p:spPr>
          <a:xfrm>
            <a:off x="1110618" y="157740"/>
            <a:ext cx="130917" cy="113341"/>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8" name="椭圆 7">
            <a:extLst>
              <a:ext uri="{FF2B5EF4-FFF2-40B4-BE49-F238E27FC236}">
                <a16:creationId xmlns:a16="http://schemas.microsoft.com/office/drawing/2014/main" id="{B49DAFE2-D363-430A-BA7A-9824F3B8B653}"/>
              </a:ext>
            </a:extLst>
          </p:cNvPr>
          <p:cNvSpPr/>
          <p:nvPr/>
        </p:nvSpPr>
        <p:spPr>
          <a:xfrm>
            <a:off x="832222" y="157740"/>
            <a:ext cx="130917" cy="113341"/>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0" name="椭圆 9">
            <a:extLst>
              <a:ext uri="{FF2B5EF4-FFF2-40B4-BE49-F238E27FC236}">
                <a16:creationId xmlns:a16="http://schemas.microsoft.com/office/drawing/2014/main" id="{AD2FE3EF-B42A-42EF-BD4C-C0B28B03C770}"/>
              </a:ext>
            </a:extLst>
          </p:cNvPr>
          <p:cNvSpPr/>
          <p:nvPr/>
        </p:nvSpPr>
        <p:spPr>
          <a:xfrm>
            <a:off x="553826" y="157740"/>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1" name="椭圆 10">
            <a:extLst>
              <a:ext uri="{FF2B5EF4-FFF2-40B4-BE49-F238E27FC236}">
                <a16:creationId xmlns:a16="http://schemas.microsoft.com/office/drawing/2014/main" id="{5116B952-5B16-4489-9054-F873A1492AB2}"/>
              </a:ext>
            </a:extLst>
          </p:cNvPr>
          <p:cNvSpPr/>
          <p:nvPr/>
        </p:nvSpPr>
        <p:spPr>
          <a:xfrm>
            <a:off x="269159" y="157739"/>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背景知识</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455074" y="636600"/>
            <a:ext cx="3416320" cy="646331"/>
          </a:xfrm>
          <a:prstGeom prst="rect">
            <a:avLst/>
          </a:prstGeom>
        </p:spPr>
        <p:txBody>
          <a:bodyPr wrap="none">
            <a:spAutoFit/>
          </a:bodyPr>
          <a:lstStyle/>
          <a:p>
            <a:r>
              <a:rPr lang="zh-CN" altLang="en-US" sz="3600" dirty="0"/>
              <a:t>什么是空间数据</a:t>
            </a:r>
            <a:endParaRPr lang="en-US" altLang="zh-CN" sz="3600" dirty="0"/>
          </a:p>
        </p:txBody>
      </p:sp>
      <p:sp>
        <p:nvSpPr>
          <p:cNvPr id="6" name="矩形 5"/>
          <p:cNvSpPr/>
          <p:nvPr/>
        </p:nvSpPr>
        <p:spPr>
          <a:xfrm>
            <a:off x="455074" y="1304441"/>
            <a:ext cx="2705997" cy="400110"/>
          </a:xfrm>
          <a:prstGeom prst="rect">
            <a:avLst/>
          </a:prstGeom>
        </p:spPr>
        <p:txBody>
          <a:bodyPr wrap="none">
            <a:spAutoFit/>
          </a:bodyPr>
          <a:lstStyle/>
          <a:p>
            <a:r>
              <a:rPr lang="en-US" altLang="zh-CN" sz="2000" dirty="0"/>
              <a:t>What is Spatial Data</a:t>
            </a:r>
            <a:r>
              <a:rPr lang="zh-CN" altLang="en-US" sz="2000" dirty="0"/>
              <a:t>？</a:t>
            </a:r>
          </a:p>
        </p:txBody>
      </p:sp>
      <p:sp>
        <p:nvSpPr>
          <p:cNvPr id="7" name="矩形 6"/>
          <p:cNvSpPr/>
          <p:nvPr/>
        </p:nvSpPr>
        <p:spPr>
          <a:xfrm>
            <a:off x="455074" y="1641278"/>
            <a:ext cx="7139526" cy="1144544"/>
          </a:xfrm>
          <a:prstGeom prst="rect">
            <a:avLst/>
          </a:prstGeom>
        </p:spPr>
        <p:txBody>
          <a:bodyPr wrap="square">
            <a:spAutoFit/>
          </a:bodyPr>
          <a:lstStyle/>
          <a:p>
            <a:pPr marL="285750" indent="-285750">
              <a:lnSpc>
                <a:spcPct val="125000"/>
              </a:lnSpc>
              <a:buFont typeface="Arial" panose="020B0604020202020204" pitchFamily="34" charset="0"/>
              <a:buChar char="•"/>
            </a:pPr>
            <a:r>
              <a:rPr lang="zh-CN" altLang="en-US" sz="1400" dirty="0">
                <a:solidFill>
                  <a:schemeClr val="tx1">
                    <a:lumMod val="95000"/>
                    <a:lumOff val="5000"/>
                  </a:schemeClr>
                </a:solidFill>
              </a:rPr>
              <a:t>空间数据，也称为地理空间数据，用于描述</a:t>
            </a:r>
            <a:r>
              <a:rPr lang="zh-CN" altLang="en-US" sz="1400" b="1" dirty="0">
                <a:solidFill>
                  <a:srgbClr val="FF0000"/>
                </a:solidFill>
              </a:rPr>
              <a:t>与地球表面上特定位置有关</a:t>
            </a:r>
            <a:r>
              <a:rPr lang="zh-CN" altLang="en-US" sz="1400" dirty="0">
                <a:solidFill>
                  <a:schemeClr val="tx1">
                    <a:lumMod val="95000"/>
                    <a:lumOff val="5000"/>
                  </a:schemeClr>
                </a:solidFill>
              </a:rPr>
              <a:t>或</a:t>
            </a:r>
            <a:r>
              <a:rPr lang="zh-CN" altLang="en-US" sz="1400" b="1" dirty="0">
                <a:solidFill>
                  <a:srgbClr val="FF0000"/>
                </a:solidFill>
              </a:rPr>
              <a:t>包含有关其特定位置的信息</a:t>
            </a:r>
            <a:r>
              <a:rPr lang="zh-CN" altLang="en-US" sz="1400" dirty="0">
                <a:solidFill>
                  <a:schemeClr val="tx1">
                    <a:lumMod val="95000"/>
                    <a:lumOff val="5000"/>
                  </a:schemeClr>
                </a:solidFill>
              </a:rPr>
              <a:t>的任何数据。</a:t>
            </a:r>
            <a:endParaRPr lang="en-US" altLang="zh-CN" sz="1400" dirty="0">
              <a:solidFill>
                <a:schemeClr val="tx1">
                  <a:lumMod val="95000"/>
                  <a:lumOff val="5000"/>
                </a:schemeClr>
              </a:solidFill>
            </a:endParaRPr>
          </a:p>
          <a:p>
            <a:pPr marL="285750" indent="-285750">
              <a:lnSpc>
                <a:spcPct val="125000"/>
              </a:lnSpc>
              <a:buFont typeface="Arial" panose="020B0604020202020204" pitchFamily="34" charset="0"/>
              <a:buChar char="•"/>
            </a:pPr>
            <a:r>
              <a:rPr lang="zh-CN" altLang="en-US" sz="1400" dirty="0">
                <a:solidFill>
                  <a:schemeClr val="tx1">
                    <a:lumMod val="95000"/>
                    <a:lumOff val="5000"/>
                  </a:schemeClr>
                </a:solidFill>
              </a:rPr>
              <a:t>简言之，空间数据可以表示地球上物体（例如建筑物，湖泊，山脉或城镇）的</a:t>
            </a:r>
            <a:r>
              <a:rPr lang="zh-CN" altLang="en-US" sz="1400" b="1" dirty="0">
                <a:solidFill>
                  <a:srgbClr val="FF0000"/>
                </a:solidFill>
              </a:rPr>
              <a:t>位置，大小和形状</a:t>
            </a:r>
            <a:r>
              <a:rPr lang="zh-CN" altLang="en-US" sz="1400" dirty="0">
                <a:solidFill>
                  <a:schemeClr val="tx1">
                    <a:lumMod val="95000"/>
                    <a:lumOff val="5000"/>
                  </a:schemeClr>
                </a:solidFill>
              </a:rPr>
              <a:t>。空间数据还可以包括有关所表示实体的更多信息的属性。 </a:t>
            </a:r>
            <a:endParaRPr lang="en-US" altLang="zh-CN" sz="1400" dirty="0">
              <a:solidFill>
                <a:schemeClr val="tx1">
                  <a:lumMod val="95000"/>
                  <a:lumOff val="5000"/>
                </a:schemeClr>
              </a:solidFill>
            </a:endParaRPr>
          </a:p>
        </p:txBody>
      </p:sp>
      <p:sp>
        <p:nvSpPr>
          <p:cNvPr id="10" name="矩形 9">
            <a:extLst>
              <a:ext uri="{FF2B5EF4-FFF2-40B4-BE49-F238E27FC236}">
                <a16:creationId xmlns:a16="http://schemas.microsoft.com/office/drawing/2014/main" id="{C1BB1159-2A59-45E3-99E8-8DED33938519}"/>
              </a:ext>
            </a:extLst>
          </p:cNvPr>
          <p:cNvSpPr/>
          <p:nvPr/>
        </p:nvSpPr>
        <p:spPr>
          <a:xfrm>
            <a:off x="455074" y="3067767"/>
            <a:ext cx="3062826" cy="400110"/>
          </a:xfrm>
          <a:prstGeom prst="rect">
            <a:avLst/>
          </a:prstGeom>
        </p:spPr>
        <p:txBody>
          <a:bodyPr wrap="square">
            <a:spAutoFit/>
          </a:bodyPr>
          <a:lstStyle/>
          <a:p>
            <a:r>
              <a:rPr lang="zh-CN" altLang="en-US" sz="2000" dirty="0">
                <a:latin typeface="+mn-ea"/>
              </a:rPr>
              <a:t>空间数据的一般表现形式</a:t>
            </a:r>
          </a:p>
        </p:txBody>
      </p:sp>
      <p:sp>
        <p:nvSpPr>
          <p:cNvPr id="4" name="矩形 3">
            <a:extLst>
              <a:ext uri="{FF2B5EF4-FFF2-40B4-BE49-F238E27FC236}">
                <a16:creationId xmlns:a16="http://schemas.microsoft.com/office/drawing/2014/main" id="{CF7C6BE2-5429-4237-B600-B1EB7B68E788}"/>
              </a:ext>
            </a:extLst>
          </p:cNvPr>
          <p:cNvSpPr/>
          <p:nvPr/>
        </p:nvSpPr>
        <p:spPr>
          <a:xfrm>
            <a:off x="454804" y="5467431"/>
            <a:ext cx="6682326" cy="954107"/>
          </a:xfrm>
          <a:prstGeom prst="rect">
            <a:avLst/>
          </a:prstGeom>
        </p:spPr>
        <p:txBody>
          <a:bodyPr wrap="square">
            <a:spAutoFit/>
          </a:bodyPr>
          <a:lstStyle/>
          <a:p>
            <a:pPr marL="285750" indent="-285750">
              <a:buFont typeface="Arial" panose="020B0604020202020204" pitchFamily="34" charset="0"/>
              <a:buChar char="•"/>
            </a:pPr>
            <a:r>
              <a:rPr lang="en-US" altLang="zh-CN" sz="1400" dirty="0">
                <a:solidFill>
                  <a:schemeClr val="accent5">
                    <a:lumMod val="50000"/>
                  </a:schemeClr>
                </a:solidFill>
              </a:rPr>
              <a:t>WKT</a:t>
            </a:r>
            <a:r>
              <a:rPr lang="zh-CN" altLang="en-US" sz="1400" dirty="0">
                <a:solidFill>
                  <a:schemeClr val="accent5">
                    <a:lumMod val="50000"/>
                  </a:schemeClr>
                </a:solidFill>
              </a:rPr>
              <a:t>是一种文本标记语言，用于表示地图上的矢量几何对象。</a:t>
            </a:r>
            <a:r>
              <a:rPr lang="en-US" altLang="zh-CN" sz="1400" dirty="0">
                <a:solidFill>
                  <a:schemeClr val="accent5">
                    <a:lumMod val="50000"/>
                  </a:schemeClr>
                </a:solidFill>
              </a:rPr>
              <a:t> </a:t>
            </a:r>
          </a:p>
          <a:p>
            <a:pPr marL="285750" indent="-285750">
              <a:buFont typeface="Arial" panose="020B0604020202020204" pitchFamily="34" charset="0"/>
              <a:buChar char="•"/>
            </a:pPr>
            <a:r>
              <a:rPr lang="en-US" altLang="zh-CN" sz="1400" dirty="0">
                <a:solidFill>
                  <a:schemeClr val="accent5">
                    <a:lumMod val="50000"/>
                  </a:schemeClr>
                </a:solidFill>
              </a:rPr>
              <a:t>WKB</a:t>
            </a:r>
            <a:r>
              <a:rPr lang="zh-CN" altLang="en-US" sz="1400" dirty="0">
                <a:solidFill>
                  <a:schemeClr val="accent5">
                    <a:lumMod val="50000"/>
                  </a:schemeClr>
                </a:solidFill>
              </a:rPr>
              <a:t>是</a:t>
            </a:r>
            <a:r>
              <a:rPr lang="en-US" altLang="zh-CN" sz="1400" dirty="0">
                <a:solidFill>
                  <a:schemeClr val="accent5">
                    <a:lumMod val="50000"/>
                  </a:schemeClr>
                </a:solidFill>
              </a:rPr>
              <a:t>WKT</a:t>
            </a:r>
            <a:r>
              <a:rPr lang="zh-CN" altLang="en-US" sz="1400" dirty="0">
                <a:solidFill>
                  <a:schemeClr val="accent5">
                    <a:lumMod val="50000"/>
                  </a:schemeClr>
                </a:solidFill>
              </a:rPr>
              <a:t>文件的二进制形式，用于在数据库中传输和存储相同的信息。</a:t>
            </a:r>
            <a:endParaRPr lang="en-US" altLang="zh-CN" sz="1400" dirty="0">
              <a:solidFill>
                <a:schemeClr val="accent5">
                  <a:lumMod val="50000"/>
                </a:schemeClr>
              </a:solidFill>
            </a:endParaRPr>
          </a:p>
          <a:p>
            <a:pPr marL="285750" indent="-285750">
              <a:buFont typeface="Arial" panose="020B0604020202020204" pitchFamily="34" charset="0"/>
              <a:buChar char="•"/>
            </a:pPr>
            <a:r>
              <a:rPr lang="en-US" altLang="zh-CN" sz="1400" dirty="0">
                <a:solidFill>
                  <a:schemeClr val="accent5">
                    <a:lumMod val="50000"/>
                  </a:schemeClr>
                </a:solidFill>
              </a:rPr>
              <a:t>WKT</a:t>
            </a:r>
            <a:r>
              <a:rPr lang="zh-CN" altLang="en-US" sz="1400" dirty="0">
                <a:solidFill>
                  <a:schemeClr val="accent5">
                    <a:lumMod val="50000"/>
                  </a:schemeClr>
                </a:solidFill>
              </a:rPr>
              <a:t>文件的格式最初由开放地理空间联盟（</a:t>
            </a:r>
            <a:r>
              <a:rPr lang="en-US" altLang="zh-CN" sz="1400" dirty="0">
                <a:solidFill>
                  <a:schemeClr val="accent5">
                    <a:lumMod val="50000"/>
                  </a:schemeClr>
                </a:solidFill>
              </a:rPr>
              <a:t>OGC</a:t>
            </a:r>
            <a:r>
              <a:rPr lang="zh-CN" altLang="en-US" sz="1400" dirty="0">
                <a:solidFill>
                  <a:schemeClr val="accent5">
                    <a:lumMod val="50000"/>
                  </a:schemeClr>
                </a:solidFill>
              </a:rPr>
              <a:t>）定义，并在其简单要素访问中进行了描述，现行标准定义在</a:t>
            </a:r>
            <a:r>
              <a:rPr lang="en-US" altLang="zh-CN" sz="1400" dirty="0">
                <a:solidFill>
                  <a:schemeClr val="accent5">
                    <a:lumMod val="50000"/>
                  </a:schemeClr>
                </a:solidFill>
              </a:rPr>
              <a:t>ISO / IEC 13249-3</a:t>
            </a:r>
            <a:r>
              <a:rPr lang="zh-CN" altLang="en-US" sz="1400" dirty="0">
                <a:solidFill>
                  <a:schemeClr val="accent5">
                    <a:lumMod val="50000"/>
                  </a:schemeClr>
                </a:solidFill>
              </a:rPr>
              <a:t>：</a:t>
            </a:r>
            <a:r>
              <a:rPr lang="en-US" altLang="zh-CN" sz="1400" dirty="0">
                <a:solidFill>
                  <a:schemeClr val="accent5">
                    <a:lumMod val="50000"/>
                  </a:schemeClr>
                </a:solidFill>
              </a:rPr>
              <a:t>2016</a:t>
            </a:r>
            <a:r>
              <a:rPr lang="zh-CN" altLang="en-US" sz="1400" dirty="0">
                <a:solidFill>
                  <a:schemeClr val="accent5">
                    <a:lumMod val="50000"/>
                  </a:schemeClr>
                </a:solidFill>
              </a:rPr>
              <a:t>标准中。</a:t>
            </a:r>
          </a:p>
        </p:txBody>
      </p:sp>
      <p:pic>
        <p:nvPicPr>
          <p:cNvPr id="20" name="图片 19">
            <a:extLst>
              <a:ext uri="{FF2B5EF4-FFF2-40B4-BE49-F238E27FC236}">
                <a16:creationId xmlns:a16="http://schemas.microsoft.com/office/drawing/2014/main" id="{4CC2BE15-A3E1-4AFA-99D6-EB331352923E}"/>
              </a:ext>
            </a:extLst>
          </p:cNvPr>
          <p:cNvPicPr>
            <a:picLocks noChangeAspect="1"/>
          </p:cNvPicPr>
          <p:nvPr/>
        </p:nvPicPr>
        <p:blipFill>
          <a:blip r:embed="rId3"/>
          <a:stretch>
            <a:fillRect/>
          </a:stretch>
        </p:blipFill>
        <p:spPr>
          <a:xfrm>
            <a:off x="644692" y="3564362"/>
            <a:ext cx="1176897" cy="1165359"/>
          </a:xfrm>
          <a:prstGeom prst="rect">
            <a:avLst/>
          </a:prstGeom>
        </p:spPr>
      </p:pic>
      <p:sp>
        <p:nvSpPr>
          <p:cNvPr id="21" name="矩形 20">
            <a:extLst>
              <a:ext uri="{FF2B5EF4-FFF2-40B4-BE49-F238E27FC236}">
                <a16:creationId xmlns:a16="http://schemas.microsoft.com/office/drawing/2014/main" id="{9CB34B4A-9170-43C3-81ED-740A89CED620}"/>
              </a:ext>
            </a:extLst>
          </p:cNvPr>
          <p:cNvSpPr/>
          <p:nvPr/>
        </p:nvSpPr>
        <p:spPr>
          <a:xfrm>
            <a:off x="454804" y="5126387"/>
            <a:ext cx="2733569" cy="369332"/>
          </a:xfrm>
          <a:prstGeom prst="rect">
            <a:avLst/>
          </a:prstGeom>
        </p:spPr>
        <p:txBody>
          <a:bodyPr wrap="none">
            <a:spAutoFit/>
          </a:bodyPr>
          <a:lstStyle/>
          <a:p>
            <a:r>
              <a:rPr lang="en-US" altLang="zh-CN" dirty="0">
                <a:latin typeface="+mn-ea"/>
              </a:rPr>
              <a:t>WKT(Well-known text )</a:t>
            </a:r>
            <a:endParaRPr lang="zh-CN" altLang="en-US" dirty="0"/>
          </a:p>
        </p:txBody>
      </p:sp>
      <p:sp>
        <p:nvSpPr>
          <p:cNvPr id="22" name="文本框 21">
            <a:extLst>
              <a:ext uri="{FF2B5EF4-FFF2-40B4-BE49-F238E27FC236}">
                <a16:creationId xmlns:a16="http://schemas.microsoft.com/office/drawing/2014/main" id="{EDB1B57D-671C-4A19-B010-C682B6002BC4}"/>
              </a:ext>
            </a:extLst>
          </p:cNvPr>
          <p:cNvSpPr txBox="1"/>
          <p:nvPr/>
        </p:nvSpPr>
        <p:spPr>
          <a:xfrm>
            <a:off x="1888067" y="3644097"/>
            <a:ext cx="2175933" cy="954107"/>
          </a:xfrm>
          <a:prstGeom prst="rect">
            <a:avLst/>
          </a:prstGeom>
          <a:noFill/>
        </p:spPr>
        <p:txBody>
          <a:bodyPr wrap="square" rtlCol="0">
            <a:spAutoFit/>
          </a:bodyPr>
          <a:lstStyle/>
          <a:p>
            <a:r>
              <a:rPr lang="zh-CN" altLang="en-US" sz="1400" b="1" dirty="0">
                <a:solidFill>
                  <a:srgbClr val="7030A0"/>
                </a:solidFill>
              </a:rPr>
              <a:t>矢量数据</a:t>
            </a:r>
            <a:r>
              <a:rPr lang="zh-CN" altLang="en-US" sz="1400" dirty="0"/>
              <a:t>用于描述现实世界的几何形状，主要包含三种对象：点，线和多边形。</a:t>
            </a:r>
          </a:p>
        </p:txBody>
      </p:sp>
      <p:pic>
        <p:nvPicPr>
          <p:cNvPr id="24" name="图片 23">
            <a:extLst>
              <a:ext uri="{FF2B5EF4-FFF2-40B4-BE49-F238E27FC236}">
                <a16:creationId xmlns:a16="http://schemas.microsoft.com/office/drawing/2014/main" id="{B0DA621B-80B8-4334-B881-D9018F3956E3}"/>
              </a:ext>
            </a:extLst>
          </p:cNvPr>
          <p:cNvPicPr>
            <a:picLocks noChangeAspect="1"/>
          </p:cNvPicPr>
          <p:nvPr/>
        </p:nvPicPr>
        <p:blipFill>
          <a:blip r:embed="rId4"/>
          <a:stretch>
            <a:fillRect/>
          </a:stretch>
        </p:blipFill>
        <p:spPr>
          <a:xfrm>
            <a:off x="4130478" y="3555206"/>
            <a:ext cx="1176898" cy="1171129"/>
          </a:xfrm>
          <a:prstGeom prst="rect">
            <a:avLst/>
          </a:prstGeom>
        </p:spPr>
      </p:pic>
      <p:sp>
        <p:nvSpPr>
          <p:cNvPr id="25" name="矩形 24">
            <a:extLst>
              <a:ext uri="{FF2B5EF4-FFF2-40B4-BE49-F238E27FC236}">
                <a16:creationId xmlns:a16="http://schemas.microsoft.com/office/drawing/2014/main" id="{D6E18AA6-8A8E-4609-B284-FD3E0D87EA75}"/>
              </a:ext>
            </a:extLst>
          </p:cNvPr>
          <p:cNvSpPr/>
          <p:nvPr/>
        </p:nvSpPr>
        <p:spPr>
          <a:xfrm>
            <a:off x="5373854" y="3641562"/>
            <a:ext cx="3643146" cy="954107"/>
          </a:xfrm>
          <a:prstGeom prst="rect">
            <a:avLst/>
          </a:prstGeom>
          <a:solidFill>
            <a:schemeClr val="bg1"/>
          </a:solidFill>
        </p:spPr>
        <p:txBody>
          <a:bodyPr wrap="square">
            <a:spAutoFit/>
          </a:bodyPr>
          <a:lstStyle/>
          <a:p>
            <a:r>
              <a:rPr lang="zh-CN" altLang="en-US" sz="1400" dirty="0">
                <a:solidFill>
                  <a:schemeClr val="accent2">
                    <a:lumMod val="50000"/>
                  </a:schemeClr>
                </a:solidFill>
                <a:latin typeface="Helvetica Neue"/>
              </a:rPr>
              <a:t>栅格数据</a:t>
            </a:r>
            <a:r>
              <a:rPr lang="zh-CN" altLang="en-US" sz="1400" dirty="0">
                <a:solidFill>
                  <a:srgbClr val="333333"/>
                </a:solidFill>
                <a:latin typeface="Helvetica Neue"/>
              </a:rPr>
              <a:t>中的每个像素都有一个值来表示相关对象的信息。 栅格数据通常是指图像。 也可能是指从卫星或其他空中设备拍摄的正射影像。</a:t>
            </a:r>
            <a:endParaRPr lang="zh-CN" altLang="en-US" sz="1400" dirty="0"/>
          </a:p>
        </p:txBody>
      </p:sp>
      <p:pic>
        <p:nvPicPr>
          <p:cNvPr id="26" name="图片 25">
            <a:extLst>
              <a:ext uri="{FF2B5EF4-FFF2-40B4-BE49-F238E27FC236}">
                <a16:creationId xmlns:a16="http://schemas.microsoft.com/office/drawing/2014/main" id="{7A38ED82-B451-4C07-9DC7-9171E19733D8}"/>
              </a:ext>
            </a:extLst>
          </p:cNvPr>
          <p:cNvPicPr>
            <a:picLocks noChangeAspect="1"/>
          </p:cNvPicPr>
          <p:nvPr/>
        </p:nvPicPr>
        <p:blipFill>
          <a:blip r:embed="rId5"/>
          <a:stretch>
            <a:fillRect/>
          </a:stretch>
        </p:blipFill>
        <p:spPr>
          <a:xfrm>
            <a:off x="504394" y="4107773"/>
            <a:ext cx="4589537" cy="2310017"/>
          </a:xfrm>
          <a:prstGeom prst="rect">
            <a:avLst/>
          </a:prstGeom>
        </p:spPr>
      </p:pic>
      <p:pic>
        <p:nvPicPr>
          <p:cNvPr id="27" name="图片 26">
            <a:extLst>
              <a:ext uri="{FF2B5EF4-FFF2-40B4-BE49-F238E27FC236}">
                <a16:creationId xmlns:a16="http://schemas.microsoft.com/office/drawing/2014/main" id="{833EB58D-11E8-4862-8EBD-EBE12794B6C9}"/>
              </a:ext>
            </a:extLst>
          </p:cNvPr>
          <p:cNvPicPr>
            <a:picLocks noChangeAspect="1"/>
          </p:cNvPicPr>
          <p:nvPr/>
        </p:nvPicPr>
        <p:blipFill>
          <a:blip r:embed="rId6"/>
          <a:stretch>
            <a:fillRect/>
          </a:stretch>
        </p:blipFill>
        <p:spPr>
          <a:xfrm>
            <a:off x="5549651" y="2308749"/>
            <a:ext cx="6328642" cy="4114068"/>
          </a:xfrm>
          <a:prstGeom prst="rect">
            <a:avLst/>
          </a:prstGeom>
        </p:spPr>
      </p:pic>
      <p:sp>
        <p:nvSpPr>
          <p:cNvPr id="28" name="文本框 27">
            <a:extLst>
              <a:ext uri="{FF2B5EF4-FFF2-40B4-BE49-F238E27FC236}">
                <a16:creationId xmlns:a16="http://schemas.microsoft.com/office/drawing/2014/main" id="{A279BE17-F3C5-4565-BFE9-6F1800853061}"/>
              </a:ext>
            </a:extLst>
          </p:cNvPr>
          <p:cNvSpPr txBox="1"/>
          <p:nvPr/>
        </p:nvSpPr>
        <p:spPr>
          <a:xfrm>
            <a:off x="818087" y="5148236"/>
            <a:ext cx="10555825" cy="1077218"/>
          </a:xfrm>
          <a:prstGeom prst="rect">
            <a:avLst/>
          </a:prstGeom>
          <a:solidFill>
            <a:schemeClr val="accent1">
              <a:lumMod val="20000"/>
              <a:lumOff val="80000"/>
            </a:schemeClr>
          </a:solidFill>
          <a:ln w="19050">
            <a:solidFill>
              <a:srgbClr val="0094AA"/>
            </a:solidFill>
          </a:ln>
        </p:spPr>
        <p:txBody>
          <a:bodyPr wrap="square" rtlCol="0">
            <a:spAutoFit/>
          </a:bodyPr>
          <a:lstStyle/>
          <a:p>
            <a:r>
              <a:rPr lang="zh-CN" altLang="en-US" sz="2400" dirty="0">
                <a:solidFill>
                  <a:schemeClr val="accent5">
                    <a:lumMod val="50000"/>
                  </a:schemeClr>
                </a:solidFill>
              </a:rPr>
              <a:t>还有其他许多空间数据格式：</a:t>
            </a:r>
            <a:endParaRPr lang="en-US" altLang="zh-CN" sz="2400" dirty="0">
              <a:solidFill>
                <a:schemeClr val="accent5">
                  <a:lumMod val="50000"/>
                </a:schemeClr>
              </a:solidFill>
            </a:endParaRPr>
          </a:p>
          <a:p>
            <a:pPr marL="285750" indent="-285750">
              <a:buFont typeface="Arial" panose="020B0604020202020204" pitchFamily="34" charset="0"/>
              <a:buChar char="•"/>
            </a:pPr>
            <a:r>
              <a:rPr lang="zh-CN" altLang="en-US" sz="2000" dirty="0">
                <a:solidFill>
                  <a:schemeClr val="accent5">
                    <a:lumMod val="50000"/>
                  </a:schemeClr>
                </a:solidFill>
              </a:rPr>
              <a:t>矢量数据有</a:t>
            </a:r>
            <a:r>
              <a:rPr lang="en-US" altLang="zh-CN" sz="2000" dirty="0" err="1">
                <a:solidFill>
                  <a:schemeClr val="accent5">
                    <a:lumMod val="50000"/>
                  </a:schemeClr>
                </a:solidFill>
              </a:rPr>
              <a:t>ShapeFile</a:t>
            </a:r>
            <a:r>
              <a:rPr lang="zh-CN" altLang="en-US" sz="2000" dirty="0">
                <a:solidFill>
                  <a:schemeClr val="accent5">
                    <a:lumMod val="50000"/>
                  </a:schemeClr>
                </a:solidFill>
              </a:rPr>
              <a:t>、</a:t>
            </a:r>
            <a:r>
              <a:rPr lang="en-US" altLang="zh-CN" sz="2000" dirty="0">
                <a:solidFill>
                  <a:schemeClr val="accent5">
                    <a:lumMod val="50000"/>
                  </a:schemeClr>
                </a:solidFill>
              </a:rPr>
              <a:t>File </a:t>
            </a:r>
            <a:r>
              <a:rPr lang="en-US" altLang="zh-CN" sz="2000" dirty="0" err="1">
                <a:solidFill>
                  <a:schemeClr val="accent5">
                    <a:lumMod val="50000"/>
                  </a:schemeClr>
                </a:solidFill>
              </a:rPr>
              <a:t>GeoDatabase</a:t>
            </a:r>
            <a:r>
              <a:rPr lang="zh-CN" altLang="en-US" sz="2000" dirty="0">
                <a:solidFill>
                  <a:schemeClr val="accent5">
                    <a:lumMod val="50000"/>
                  </a:schemeClr>
                </a:solidFill>
              </a:rPr>
              <a:t>、</a:t>
            </a:r>
            <a:r>
              <a:rPr lang="en-US" altLang="zh-CN" sz="2000" dirty="0">
                <a:solidFill>
                  <a:schemeClr val="accent5">
                    <a:lumMod val="50000"/>
                  </a:schemeClr>
                </a:solidFill>
              </a:rPr>
              <a:t>Coverage</a:t>
            </a:r>
            <a:r>
              <a:rPr lang="zh-CN" altLang="en-US" sz="2000" dirty="0">
                <a:solidFill>
                  <a:schemeClr val="accent5">
                    <a:lumMod val="50000"/>
                  </a:schemeClr>
                </a:solidFill>
              </a:rPr>
              <a:t>、</a:t>
            </a:r>
            <a:r>
              <a:rPr lang="en-US" altLang="zh-CN" sz="2000" dirty="0">
                <a:solidFill>
                  <a:schemeClr val="accent5">
                    <a:lumMod val="50000"/>
                  </a:schemeClr>
                </a:solidFill>
              </a:rPr>
              <a:t>E00</a:t>
            </a:r>
            <a:r>
              <a:rPr lang="zh-CN" altLang="en-US" sz="2000" dirty="0">
                <a:solidFill>
                  <a:schemeClr val="accent5">
                    <a:lumMod val="50000"/>
                  </a:schemeClr>
                </a:solidFill>
              </a:rPr>
              <a:t>、</a:t>
            </a:r>
            <a:r>
              <a:rPr lang="en-US" altLang="zh-CN" sz="2000" dirty="0" err="1">
                <a:solidFill>
                  <a:schemeClr val="accent5">
                    <a:lumMod val="50000"/>
                  </a:schemeClr>
                </a:solidFill>
              </a:rPr>
              <a:t>GeoJSON</a:t>
            </a:r>
            <a:r>
              <a:rPr lang="zh-CN" altLang="en-US" sz="2000" dirty="0">
                <a:solidFill>
                  <a:schemeClr val="accent5">
                    <a:lumMod val="50000"/>
                  </a:schemeClr>
                </a:solidFill>
              </a:rPr>
              <a:t>、</a:t>
            </a:r>
            <a:r>
              <a:rPr lang="en-US" altLang="zh-CN" sz="2000" dirty="0">
                <a:solidFill>
                  <a:schemeClr val="accent5">
                    <a:lumMod val="50000"/>
                  </a:schemeClr>
                </a:solidFill>
              </a:rPr>
              <a:t>KML/KMZ</a:t>
            </a:r>
            <a:r>
              <a:rPr lang="zh-CN" altLang="en-US" sz="2000" dirty="0">
                <a:solidFill>
                  <a:schemeClr val="accent5">
                    <a:lumMod val="50000"/>
                  </a:schemeClr>
                </a:solidFill>
              </a:rPr>
              <a:t>等等；</a:t>
            </a:r>
            <a:endParaRPr lang="en-US" altLang="zh-CN" sz="2000" dirty="0">
              <a:solidFill>
                <a:schemeClr val="accent5">
                  <a:lumMod val="50000"/>
                </a:schemeClr>
              </a:solidFill>
            </a:endParaRPr>
          </a:p>
          <a:p>
            <a:pPr marL="285750" indent="-285750">
              <a:buFont typeface="Arial" panose="020B0604020202020204" pitchFamily="34" charset="0"/>
              <a:buChar char="•"/>
            </a:pPr>
            <a:r>
              <a:rPr lang="zh-CN" altLang="en-US" sz="2000" dirty="0">
                <a:solidFill>
                  <a:schemeClr val="accent5">
                    <a:lumMod val="50000"/>
                  </a:schemeClr>
                </a:solidFill>
              </a:rPr>
              <a:t>栅格数据有</a:t>
            </a:r>
            <a:r>
              <a:rPr lang="en-US" altLang="zh-CN" sz="2000" dirty="0" err="1">
                <a:solidFill>
                  <a:schemeClr val="accent5">
                    <a:lumMod val="50000"/>
                  </a:schemeClr>
                </a:solidFill>
              </a:rPr>
              <a:t>GeoTIFF</a:t>
            </a:r>
            <a:r>
              <a:rPr lang="zh-CN" altLang="en-US" sz="2000" dirty="0">
                <a:solidFill>
                  <a:schemeClr val="accent5">
                    <a:lumMod val="50000"/>
                  </a:schemeClr>
                </a:solidFill>
              </a:rPr>
              <a:t>、</a:t>
            </a:r>
            <a:r>
              <a:rPr lang="en-US" altLang="zh-CN" sz="2000" dirty="0" err="1">
                <a:solidFill>
                  <a:schemeClr val="accent5">
                    <a:lumMod val="50000"/>
                  </a:schemeClr>
                </a:solidFill>
              </a:rPr>
              <a:t>Erdas</a:t>
            </a:r>
            <a:r>
              <a:rPr lang="en-US" altLang="zh-CN" sz="2000" dirty="0">
                <a:solidFill>
                  <a:schemeClr val="accent5">
                    <a:lumMod val="50000"/>
                  </a:schemeClr>
                </a:solidFill>
              </a:rPr>
              <a:t> Imagine</a:t>
            </a:r>
            <a:r>
              <a:rPr lang="zh-CN" altLang="en-US" sz="2000" dirty="0">
                <a:solidFill>
                  <a:schemeClr val="accent5">
                    <a:lumMod val="50000"/>
                  </a:schemeClr>
                </a:solidFill>
              </a:rPr>
              <a:t>、</a:t>
            </a:r>
            <a:r>
              <a:rPr lang="en-US" altLang="zh-CN" sz="2000" dirty="0">
                <a:solidFill>
                  <a:schemeClr val="accent5">
                    <a:lumMod val="50000"/>
                  </a:schemeClr>
                </a:solidFill>
              </a:rPr>
              <a:t>ENVI</a:t>
            </a:r>
            <a:r>
              <a:rPr lang="zh-CN" altLang="en-US" sz="2000" dirty="0">
                <a:solidFill>
                  <a:schemeClr val="accent5">
                    <a:lumMod val="50000"/>
                  </a:schemeClr>
                </a:solidFill>
              </a:rPr>
              <a:t>、</a:t>
            </a:r>
            <a:r>
              <a:rPr lang="en-US" altLang="zh-CN" sz="2000" dirty="0">
                <a:solidFill>
                  <a:schemeClr val="accent5">
                    <a:lumMod val="50000"/>
                  </a:schemeClr>
                </a:solidFill>
              </a:rPr>
              <a:t>HDF</a:t>
            </a:r>
            <a:r>
              <a:rPr lang="zh-CN" altLang="en-US" sz="2000" dirty="0">
                <a:solidFill>
                  <a:schemeClr val="accent5">
                    <a:lumMod val="50000"/>
                  </a:schemeClr>
                </a:solidFill>
              </a:rPr>
              <a:t>等等</a:t>
            </a:r>
          </a:p>
        </p:txBody>
      </p:sp>
    </p:spTree>
    <p:extLst>
      <p:ext uri="{BB962C8B-B14F-4D97-AF65-F5344CB8AC3E}">
        <p14:creationId xmlns:p14="http://schemas.microsoft.com/office/powerpoint/2010/main" val="1742294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Effect transition="in" filter="fade">
                                      <p:cBhvr>
                                        <p:cTn id="33" dur="500"/>
                                        <p:tgtEl>
                                          <p:spTgt spid="24"/>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
                                        </p:tgtEl>
                                        <p:attrNameLst>
                                          <p:attrName>style.visibility</p:attrName>
                                        </p:attrNameLst>
                                      </p:cBhvr>
                                      <p:to>
                                        <p:strVal val="visible"/>
                                      </p:to>
                                    </p:set>
                                    <p:animEffect transition="in" filter="fade">
                                      <p:cBhvr>
                                        <p:cTn id="41" dur="500"/>
                                        <p:tgtEl>
                                          <p:spTgt spid="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1"/>
                                        </p:tgtEl>
                                        <p:attrNameLst>
                                          <p:attrName>style.visibility</p:attrName>
                                        </p:attrNameLst>
                                      </p:cBhvr>
                                      <p:to>
                                        <p:strVal val="visible"/>
                                      </p:to>
                                    </p:set>
                                    <p:animEffect transition="in" filter="fade">
                                      <p:cBhvr>
                                        <p:cTn id="44" dur="500"/>
                                        <p:tgtEl>
                                          <p:spTgt spid="21"/>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animEffect transition="in" filter="fade">
                                      <p:cBhvr>
                                        <p:cTn id="49" dur="500"/>
                                        <p:tgtEl>
                                          <p:spTgt spid="26"/>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27"/>
                                        </p:tgtEl>
                                        <p:attrNameLst>
                                          <p:attrName>style.visibility</p:attrName>
                                        </p:attrNameLst>
                                      </p:cBhvr>
                                      <p:to>
                                        <p:strVal val="visible"/>
                                      </p:to>
                                    </p:set>
                                    <p:animEffect transition="in" filter="fade">
                                      <p:cBhvr>
                                        <p:cTn id="54" dur="500"/>
                                        <p:tgtEl>
                                          <p:spTgt spid="27"/>
                                        </p:tgtEl>
                                      </p:cBhvr>
                                    </p:animEffect>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grpId="0" nodeType="click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10" grpId="0"/>
      <p:bldP spid="4" grpId="0"/>
      <p:bldP spid="21" grpId="0"/>
      <p:bldP spid="22" grpId="0"/>
      <p:bldP spid="25" grpId="0" animBg="1"/>
      <p:bldP spid="2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应用场景</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5" name="矩形 4"/>
          <p:cNvSpPr/>
          <p:nvPr/>
        </p:nvSpPr>
        <p:spPr>
          <a:xfrm>
            <a:off x="455074" y="636600"/>
            <a:ext cx="3416320" cy="646331"/>
          </a:xfrm>
          <a:prstGeom prst="rect">
            <a:avLst/>
          </a:prstGeom>
        </p:spPr>
        <p:txBody>
          <a:bodyPr wrap="none">
            <a:spAutoFit/>
          </a:bodyPr>
          <a:lstStyle/>
          <a:p>
            <a:r>
              <a:rPr lang="zh-CN" altLang="en-US" sz="3600" dirty="0"/>
              <a:t>空间数据的应用</a:t>
            </a:r>
            <a:endParaRPr lang="en-US" altLang="zh-CN" sz="3600" dirty="0"/>
          </a:p>
        </p:txBody>
      </p:sp>
      <p:sp>
        <p:nvSpPr>
          <p:cNvPr id="6" name="矩形 5"/>
          <p:cNvSpPr/>
          <p:nvPr/>
        </p:nvSpPr>
        <p:spPr>
          <a:xfrm>
            <a:off x="455074" y="1304441"/>
            <a:ext cx="4313553" cy="400110"/>
          </a:xfrm>
          <a:prstGeom prst="rect">
            <a:avLst/>
          </a:prstGeom>
        </p:spPr>
        <p:txBody>
          <a:bodyPr wrap="none">
            <a:spAutoFit/>
          </a:bodyPr>
          <a:lstStyle/>
          <a:p>
            <a:r>
              <a:rPr lang="en-US" altLang="zh-CN" sz="2000" dirty="0"/>
              <a:t>Why we interesting in Spatial Data</a:t>
            </a:r>
            <a:r>
              <a:rPr lang="zh-CN" altLang="en-US" sz="2000" dirty="0"/>
              <a:t>？</a:t>
            </a:r>
          </a:p>
        </p:txBody>
      </p:sp>
      <p:pic>
        <p:nvPicPr>
          <p:cNvPr id="9" name="图片 8">
            <a:extLst>
              <a:ext uri="{FF2B5EF4-FFF2-40B4-BE49-F238E27FC236}">
                <a16:creationId xmlns:a16="http://schemas.microsoft.com/office/drawing/2014/main" id="{29780509-C557-44D0-BB9D-0A3F125CADCA}"/>
              </a:ext>
            </a:extLst>
          </p:cNvPr>
          <p:cNvPicPr>
            <a:picLocks noChangeAspect="1"/>
          </p:cNvPicPr>
          <p:nvPr/>
        </p:nvPicPr>
        <p:blipFill>
          <a:blip r:embed="rId3"/>
          <a:stretch>
            <a:fillRect/>
          </a:stretch>
        </p:blipFill>
        <p:spPr>
          <a:xfrm>
            <a:off x="8389399" y="2122750"/>
            <a:ext cx="3477404" cy="2941273"/>
          </a:xfrm>
          <a:prstGeom prst="rect">
            <a:avLst/>
          </a:prstGeom>
        </p:spPr>
      </p:pic>
      <p:sp>
        <p:nvSpPr>
          <p:cNvPr id="11" name="文本框 10">
            <a:extLst>
              <a:ext uri="{FF2B5EF4-FFF2-40B4-BE49-F238E27FC236}">
                <a16:creationId xmlns:a16="http://schemas.microsoft.com/office/drawing/2014/main" id="{8C49BB43-E403-433F-826B-E1891394A3AC}"/>
              </a:ext>
            </a:extLst>
          </p:cNvPr>
          <p:cNvSpPr txBox="1"/>
          <p:nvPr/>
        </p:nvSpPr>
        <p:spPr>
          <a:xfrm>
            <a:off x="244929" y="2003144"/>
            <a:ext cx="7871656" cy="3180486"/>
          </a:xfrm>
          <a:prstGeom prst="rect">
            <a:avLst/>
          </a:prstGeom>
          <a:noFill/>
        </p:spPr>
        <p:txBody>
          <a:bodyPr wrap="square" rtlCol="0">
            <a:spAutoFit/>
          </a:bodyPr>
          <a:lstStyle/>
          <a:p>
            <a:pPr>
              <a:lnSpc>
                <a:spcPct val="125000"/>
              </a:lnSpc>
            </a:pPr>
            <a:r>
              <a:rPr lang="zh-CN" altLang="en-US" dirty="0">
                <a:solidFill>
                  <a:schemeClr val="accent5">
                    <a:lumMod val="75000"/>
                  </a:schemeClr>
                </a:solidFill>
                <a:latin typeface="+mn-ea"/>
              </a:rPr>
              <a:t>案例：</a:t>
            </a:r>
            <a:r>
              <a:rPr lang="en-US" altLang="zh-CN" dirty="0">
                <a:solidFill>
                  <a:schemeClr val="accent5">
                    <a:lumMod val="75000"/>
                  </a:schemeClr>
                </a:solidFill>
                <a:latin typeface="+mn-ea"/>
              </a:rPr>
              <a:t>1854</a:t>
            </a:r>
            <a:r>
              <a:rPr lang="zh-CN" altLang="en-US" dirty="0">
                <a:solidFill>
                  <a:schemeClr val="accent5">
                    <a:lumMod val="75000"/>
                  </a:schemeClr>
                </a:solidFill>
                <a:latin typeface="+mn-ea"/>
              </a:rPr>
              <a:t>年约翰</a:t>
            </a:r>
            <a:r>
              <a:rPr lang="en-US" altLang="zh-CN" dirty="0">
                <a:solidFill>
                  <a:schemeClr val="accent5">
                    <a:lumMod val="75000"/>
                  </a:schemeClr>
                </a:solidFill>
                <a:latin typeface="+mn-ea"/>
              </a:rPr>
              <a:t>·</a:t>
            </a:r>
            <a:r>
              <a:rPr lang="zh-CN" altLang="en-US" dirty="0">
                <a:solidFill>
                  <a:schemeClr val="accent5">
                    <a:lumMod val="75000"/>
                  </a:schemeClr>
                </a:solidFill>
                <a:latin typeface="+mn-ea"/>
              </a:rPr>
              <a:t>斯诺（</a:t>
            </a:r>
            <a:r>
              <a:rPr lang="en-US" altLang="zh-CN" dirty="0">
                <a:solidFill>
                  <a:schemeClr val="accent5">
                    <a:lumMod val="75000"/>
                  </a:schemeClr>
                </a:solidFill>
                <a:latin typeface="+mn-ea"/>
              </a:rPr>
              <a:t>John Snow</a:t>
            </a:r>
            <a:r>
              <a:rPr lang="zh-CN" altLang="en-US" dirty="0">
                <a:solidFill>
                  <a:schemeClr val="accent5">
                    <a:lumMod val="75000"/>
                  </a:schemeClr>
                </a:solidFill>
                <a:latin typeface="+mn-ea"/>
              </a:rPr>
              <a:t>）分析伦敦苏活区霍乱疫情的方式。</a:t>
            </a:r>
            <a:endParaRPr lang="en-US" altLang="zh-CN" dirty="0">
              <a:solidFill>
                <a:schemeClr val="accent5">
                  <a:lumMod val="75000"/>
                </a:schemeClr>
              </a:solidFill>
              <a:latin typeface="+mn-ea"/>
            </a:endParaRPr>
          </a:p>
          <a:p>
            <a:pPr>
              <a:lnSpc>
                <a:spcPct val="125000"/>
              </a:lnSpc>
            </a:pPr>
            <a:r>
              <a:rPr lang="zh-CN" altLang="en-US" sz="1600" dirty="0">
                <a:latin typeface="+mn-ea"/>
              </a:rPr>
              <a:t>       在历史的这个时期，人们认为霍乱是在空中传播的。但是，斯诺博士对此假设持怀疑态度。</a:t>
            </a:r>
          </a:p>
          <a:p>
            <a:pPr>
              <a:lnSpc>
                <a:spcPct val="125000"/>
              </a:lnSpc>
            </a:pPr>
            <a:r>
              <a:rPr lang="zh-CN" altLang="en-US" sz="1600" dirty="0">
                <a:latin typeface="+mn-ea"/>
              </a:rPr>
              <a:t>       为了更好地了解这种特殊的疫情，他在城市地图上确定了受到该病影响的人的房屋。通过这样做，他意识到</a:t>
            </a:r>
            <a:r>
              <a:rPr lang="zh-CN" altLang="en-US" sz="1600" dirty="0">
                <a:solidFill>
                  <a:srgbClr val="FF0000"/>
                </a:solidFill>
                <a:latin typeface="+mn-ea"/>
              </a:rPr>
              <a:t>感染者与他们的住所之间存在一种模式和关系</a:t>
            </a:r>
            <a:r>
              <a:rPr lang="zh-CN" altLang="en-US" sz="1600" dirty="0">
                <a:latin typeface="+mn-ea"/>
              </a:rPr>
              <a:t>。通过这种简单的空间分析，约翰</a:t>
            </a:r>
            <a:r>
              <a:rPr lang="en-US" altLang="zh-CN" sz="1600" dirty="0">
                <a:latin typeface="+mn-ea"/>
              </a:rPr>
              <a:t>·</a:t>
            </a:r>
            <a:r>
              <a:rPr lang="zh-CN" altLang="en-US" sz="1600" dirty="0">
                <a:latin typeface="+mn-ea"/>
              </a:rPr>
              <a:t>斯诺（</a:t>
            </a:r>
            <a:r>
              <a:rPr lang="en-US" altLang="zh-CN" sz="1600" dirty="0">
                <a:latin typeface="+mn-ea"/>
              </a:rPr>
              <a:t>John Snow</a:t>
            </a:r>
            <a:r>
              <a:rPr lang="zh-CN" altLang="en-US" sz="1600" dirty="0">
                <a:latin typeface="+mn-ea"/>
              </a:rPr>
              <a:t>）能够确定霍乱爆发的真正罪魁祸首</a:t>
            </a:r>
            <a:r>
              <a:rPr lang="en-US" altLang="zh-CN" sz="1600" dirty="0">
                <a:latin typeface="+mn-ea"/>
              </a:rPr>
              <a:t>-</a:t>
            </a:r>
            <a:r>
              <a:rPr lang="zh-CN" altLang="en-US" sz="1600" dirty="0">
                <a:latin typeface="+mn-ea"/>
              </a:rPr>
              <a:t>受污染的水井。</a:t>
            </a:r>
          </a:p>
          <a:p>
            <a:pPr>
              <a:lnSpc>
                <a:spcPct val="125000"/>
              </a:lnSpc>
            </a:pPr>
            <a:r>
              <a:rPr lang="zh-CN" altLang="en-US" sz="1600" dirty="0">
                <a:latin typeface="+mn-ea"/>
              </a:rPr>
              <a:t>        在此结论指导下，伦敦市关闭了许多水井，挽救了许多生命。死亡率不仅下降，而且为医学界提供了新的见识和证据，他们最终确定霍乱实际上不是通过空气传播的，而是由于摄入了污染的食物和饮料。</a:t>
            </a:r>
          </a:p>
        </p:txBody>
      </p:sp>
      <p:sp>
        <p:nvSpPr>
          <p:cNvPr id="4" name="矩形 3">
            <a:extLst>
              <a:ext uri="{FF2B5EF4-FFF2-40B4-BE49-F238E27FC236}">
                <a16:creationId xmlns:a16="http://schemas.microsoft.com/office/drawing/2014/main" id="{AC99CEFF-B530-43EE-88E2-ADD6D56ECEEF}"/>
              </a:ext>
            </a:extLst>
          </p:cNvPr>
          <p:cNvSpPr/>
          <p:nvPr/>
        </p:nvSpPr>
        <p:spPr>
          <a:xfrm>
            <a:off x="787901" y="5553559"/>
            <a:ext cx="10616198" cy="441916"/>
          </a:xfrm>
          <a:prstGeom prst="rect">
            <a:avLst/>
          </a:prstGeom>
          <a:solidFill>
            <a:srgbClr val="FF3D00"/>
          </a:solidFill>
        </p:spPr>
        <p:txBody>
          <a:bodyPr wrap="square">
            <a:spAutoFit/>
          </a:bodyPr>
          <a:lstStyle/>
          <a:p>
            <a:pPr algn="ctr">
              <a:lnSpc>
                <a:spcPct val="125000"/>
              </a:lnSpc>
            </a:pPr>
            <a:r>
              <a:rPr lang="zh-CN" altLang="zh-CN" sz="2000" b="1" dirty="0">
                <a:solidFill>
                  <a:schemeClr val="bg1"/>
                </a:solidFill>
                <a:latin typeface="+mn-ea"/>
                <a:cs typeface="Times New Roman" panose="02020603050405020304" pitchFamily="18" charset="0"/>
              </a:rPr>
              <a:t>研究空间数据就是在不同事物之间中抽取隐含的知识、空间关系或非显式其它模式等信息</a:t>
            </a:r>
            <a:endParaRPr lang="zh-CN" altLang="en-US" sz="2000" b="1" dirty="0">
              <a:solidFill>
                <a:schemeClr val="bg1"/>
              </a:solidFill>
              <a:latin typeface="+mn-ea"/>
            </a:endParaRPr>
          </a:p>
        </p:txBody>
      </p:sp>
    </p:spTree>
    <p:extLst>
      <p:ext uri="{BB962C8B-B14F-4D97-AF65-F5344CB8AC3E}">
        <p14:creationId xmlns:p14="http://schemas.microsoft.com/office/powerpoint/2010/main" val="5281241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1" grpId="0"/>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应用场景</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pic>
        <p:nvPicPr>
          <p:cNvPr id="14" name="图片 13">
            <a:extLst>
              <a:ext uri="{FF2B5EF4-FFF2-40B4-BE49-F238E27FC236}">
                <a16:creationId xmlns:a16="http://schemas.microsoft.com/office/drawing/2014/main" id="{9F2D45F9-A255-4CE1-9820-898B00C2B6F1}"/>
              </a:ext>
            </a:extLst>
          </p:cNvPr>
          <p:cNvPicPr>
            <a:picLocks noChangeAspect="1"/>
          </p:cNvPicPr>
          <p:nvPr/>
        </p:nvPicPr>
        <p:blipFill>
          <a:blip r:embed="rId3"/>
          <a:stretch>
            <a:fillRect/>
          </a:stretch>
        </p:blipFill>
        <p:spPr>
          <a:xfrm>
            <a:off x="7680754" y="4036999"/>
            <a:ext cx="2030938" cy="1624751"/>
          </a:xfrm>
          <a:prstGeom prst="rect">
            <a:avLst/>
          </a:prstGeom>
        </p:spPr>
      </p:pic>
      <p:pic>
        <p:nvPicPr>
          <p:cNvPr id="16" name="图片 15">
            <a:extLst>
              <a:ext uri="{FF2B5EF4-FFF2-40B4-BE49-F238E27FC236}">
                <a16:creationId xmlns:a16="http://schemas.microsoft.com/office/drawing/2014/main" id="{1B5FDA11-3D9D-4332-B295-D0E5E9B4D05E}"/>
              </a:ext>
            </a:extLst>
          </p:cNvPr>
          <p:cNvPicPr>
            <a:picLocks noChangeAspect="1"/>
          </p:cNvPicPr>
          <p:nvPr/>
        </p:nvPicPr>
        <p:blipFill>
          <a:blip r:embed="rId4"/>
          <a:stretch>
            <a:fillRect/>
          </a:stretch>
        </p:blipFill>
        <p:spPr>
          <a:xfrm>
            <a:off x="5194926" y="4042792"/>
            <a:ext cx="2141671" cy="1618958"/>
          </a:xfrm>
          <a:prstGeom prst="rect">
            <a:avLst/>
          </a:prstGeom>
        </p:spPr>
      </p:pic>
      <p:pic>
        <p:nvPicPr>
          <p:cNvPr id="22" name="图片 21">
            <a:extLst>
              <a:ext uri="{FF2B5EF4-FFF2-40B4-BE49-F238E27FC236}">
                <a16:creationId xmlns:a16="http://schemas.microsoft.com/office/drawing/2014/main" id="{DE2A431E-916E-49D1-9E36-C5056B0972EF}"/>
              </a:ext>
            </a:extLst>
          </p:cNvPr>
          <p:cNvPicPr>
            <a:picLocks noChangeAspect="1"/>
          </p:cNvPicPr>
          <p:nvPr/>
        </p:nvPicPr>
        <p:blipFill>
          <a:blip r:embed="rId5"/>
          <a:stretch>
            <a:fillRect/>
          </a:stretch>
        </p:blipFill>
        <p:spPr>
          <a:xfrm>
            <a:off x="215076" y="4044663"/>
            <a:ext cx="2145768" cy="1619984"/>
          </a:xfrm>
          <a:prstGeom prst="rect">
            <a:avLst/>
          </a:prstGeom>
        </p:spPr>
      </p:pic>
      <p:pic>
        <p:nvPicPr>
          <p:cNvPr id="24" name="图片 23">
            <a:extLst>
              <a:ext uri="{FF2B5EF4-FFF2-40B4-BE49-F238E27FC236}">
                <a16:creationId xmlns:a16="http://schemas.microsoft.com/office/drawing/2014/main" id="{EC368AE6-873A-4E4C-94C6-B0C1F93EF01D}"/>
              </a:ext>
            </a:extLst>
          </p:cNvPr>
          <p:cNvPicPr>
            <a:picLocks noChangeAspect="1"/>
          </p:cNvPicPr>
          <p:nvPr/>
        </p:nvPicPr>
        <p:blipFill>
          <a:blip r:embed="rId5"/>
          <a:stretch>
            <a:fillRect/>
          </a:stretch>
        </p:blipFill>
        <p:spPr>
          <a:xfrm>
            <a:off x="215076" y="4044663"/>
            <a:ext cx="2145768" cy="1619984"/>
          </a:xfrm>
          <a:prstGeom prst="rect">
            <a:avLst/>
          </a:prstGeom>
        </p:spPr>
      </p:pic>
      <p:pic>
        <p:nvPicPr>
          <p:cNvPr id="25" name="图片 24">
            <a:extLst>
              <a:ext uri="{FF2B5EF4-FFF2-40B4-BE49-F238E27FC236}">
                <a16:creationId xmlns:a16="http://schemas.microsoft.com/office/drawing/2014/main" id="{90FA74F9-2391-4B29-AA49-557046E38CA3}"/>
              </a:ext>
            </a:extLst>
          </p:cNvPr>
          <p:cNvPicPr>
            <a:picLocks noChangeAspect="1"/>
          </p:cNvPicPr>
          <p:nvPr/>
        </p:nvPicPr>
        <p:blipFill>
          <a:blip r:embed="rId6"/>
          <a:stretch>
            <a:fillRect/>
          </a:stretch>
        </p:blipFill>
        <p:spPr>
          <a:xfrm>
            <a:off x="2705001" y="4039896"/>
            <a:ext cx="2145768" cy="1624751"/>
          </a:xfrm>
          <a:prstGeom prst="rect">
            <a:avLst/>
          </a:prstGeom>
        </p:spPr>
      </p:pic>
      <p:sp>
        <p:nvSpPr>
          <p:cNvPr id="35" name="文本框 34">
            <a:extLst>
              <a:ext uri="{FF2B5EF4-FFF2-40B4-BE49-F238E27FC236}">
                <a16:creationId xmlns:a16="http://schemas.microsoft.com/office/drawing/2014/main" id="{A0CDBF7E-4DA5-4C98-BFD3-2EAAE376A796}"/>
              </a:ext>
            </a:extLst>
          </p:cNvPr>
          <p:cNvSpPr txBox="1"/>
          <p:nvPr/>
        </p:nvSpPr>
        <p:spPr>
          <a:xfrm>
            <a:off x="727906" y="3619800"/>
            <a:ext cx="1107996" cy="369332"/>
          </a:xfrm>
          <a:prstGeom prst="rect">
            <a:avLst/>
          </a:prstGeom>
          <a:noFill/>
        </p:spPr>
        <p:txBody>
          <a:bodyPr wrap="none" rtlCol="0">
            <a:spAutoFit/>
          </a:bodyPr>
          <a:lstStyle/>
          <a:p>
            <a:r>
              <a:rPr lang="zh-CN" altLang="en-US" dirty="0">
                <a:solidFill>
                  <a:srgbClr val="0094AA"/>
                </a:solidFill>
              </a:rPr>
              <a:t>灾难恢复</a:t>
            </a:r>
          </a:p>
        </p:txBody>
      </p:sp>
      <p:sp>
        <p:nvSpPr>
          <p:cNvPr id="36" name="文本框 35">
            <a:extLst>
              <a:ext uri="{FF2B5EF4-FFF2-40B4-BE49-F238E27FC236}">
                <a16:creationId xmlns:a16="http://schemas.microsoft.com/office/drawing/2014/main" id="{A109F728-1ABB-4499-8B99-BE0F4FB47C54}"/>
              </a:ext>
            </a:extLst>
          </p:cNvPr>
          <p:cNvSpPr txBox="1"/>
          <p:nvPr/>
        </p:nvSpPr>
        <p:spPr>
          <a:xfrm>
            <a:off x="164250" y="5830611"/>
            <a:ext cx="2690606" cy="276999"/>
          </a:xfrm>
          <a:prstGeom prst="rect">
            <a:avLst/>
          </a:prstGeom>
          <a:noFill/>
        </p:spPr>
        <p:txBody>
          <a:bodyPr wrap="square" rtlCol="0">
            <a:spAutoFit/>
          </a:bodyPr>
          <a:lstStyle/>
          <a:p>
            <a:r>
              <a:rPr lang="zh-CN" altLang="en-US" sz="1200" dirty="0"/>
              <a:t>洪水调查，地震测绘，响应计划</a:t>
            </a:r>
          </a:p>
        </p:txBody>
      </p:sp>
      <p:sp>
        <p:nvSpPr>
          <p:cNvPr id="37" name="文本框 36">
            <a:extLst>
              <a:ext uri="{FF2B5EF4-FFF2-40B4-BE49-F238E27FC236}">
                <a16:creationId xmlns:a16="http://schemas.microsoft.com/office/drawing/2014/main" id="{CC40986A-FD84-4324-BBDA-71A24BC0406C}"/>
              </a:ext>
            </a:extLst>
          </p:cNvPr>
          <p:cNvSpPr txBox="1"/>
          <p:nvPr/>
        </p:nvSpPr>
        <p:spPr>
          <a:xfrm>
            <a:off x="3103020" y="3619800"/>
            <a:ext cx="1338828" cy="369332"/>
          </a:xfrm>
          <a:prstGeom prst="rect">
            <a:avLst/>
          </a:prstGeom>
          <a:noFill/>
        </p:spPr>
        <p:txBody>
          <a:bodyPr wrap="none" rtlCol="0">
            <a:spAutoFit/>
          </a:bodyPr>
          <a:lstStyle/>
          <a:p>
            <a:r>
              <a:rPr lang="zh-CN" altLang="en-US" dirty="0">
                <a:solidFill>
                  <a:srgbClr val="0094AA"/>
                </a:solidFill>
              </a:rPr>
              <a:t>国防和情报</a:t>
            </a:r>
          </a:p>
        </p:txBody>
      </p:sp>
      <p:sp>
        <p:nvSpPr>
          <p:cNvPr id="38" name="文本框 37">
            <a:extLst>
              <a:ext uri="{FF2B5EF4-FFF2-40B4-BE49-F238E27FC236}">
                <a16:creationId xmlns:a16="http://schemas.microsoft.com/office/drawing/2014/main" id="{80E22ED9-60C4-4590-A8AA-E89C5ECBAFE9}"/>
              </a:ext>
            </a:extLst>
          </p:cNvPr>
          <p:cNvSpPr txBox="1"/>
          <p:nvPr/>
        </p:nvSpPr>
        <p:spPr>
          <a:xfrm>
            <a:off x="2841949" y="5835004"/>
            <a:ext cx="2145768" cy="276999"/>
          </a:xfrm>
          <a:prstGeom prst="rect">
            <a:avLst/>
          </a:prstGeom>
          <a:noFill/>
        </p:spPr>
        <p:txBody>
          <a:bodyPr wrap="square" rtlCol="0">
            <a:spAutoFit/>
          </a:bodyPr>
          <a:lstStyle/>
          <a:p>
            <a:r>
              <a:rPr lang="zh-CN" altLang="en-US" sz="1200" dirty="0"/>
              <a:t>侦察，威胁检测，损失评估</a:t>
            </a:r>
          </a:p>
        </p:txBody>
      </p:sp>
      <p:sp>
        <p:nvSpPr>
          <p:cNvPr id="39" name="文本框 38">
            <a:extLst>
              <a:ext uri="{FF2B5EF4-FFF2-40B4-BE49-F238E27FC236}">
                <a16:creationId xmlns:a16="http://schemas.microsoft.com/office/drawing/2014/main" id="{EBEE9E13-17E2-483A-8DBA-108A50E1C90F}"/>
              </a:ext>
            </a:extLst>
          </p:cNvPr>
          <p:cNvSpPr txBox="1"/>
          <p:nvPr/>
        </p:nvSpPr>
        <p:spPr>
          <a:xfrm>
            <a:off x="5711763" y="3619563"/>
            <a:ext cx="1107996" cy="369332"/>
          </a:xfrm>
          <a:prstGeom prst="rect">
            <a:avLst/>
          </a:prstGeom>
          <a:noFill/>
        </p:spPr>
        <p:txBody>
          <a:bodyPr wrap="none" rtlCol="0">
            <a:spAutoFit/>
          </a:bodyPr>
          <a:lstStyle/>
          <a:p>
            <a:r>
              <a:rPr lang="zh-CN" altLang="en-US" dirty="0">
                <a:solidFill>
                  <a:srgbClr val="0094AA"/>
                </a:solidFill>
              </a:rPr>
              <a:t>基础设施</a:t>
            </a:r>
          </a:p>
        </p:txBody>
      </p:sp>
      <p:sp>
        <p:nvSpPr>
          <p:cNvPr id="40" name="文本框 39">
            <a:extLst>
              <a:ext uri="{FF2B5EF4-FFF2-40B4-BE49-F238E27FC236}">
                <a16:creationId xmlns:a16="http://schemas.microsoft.com/office/drawing/2014/main" id="{44EDF29C-F10D-4CA2-A69F-79B4A0A679B5}"/>
              </a:ext>
            </a:extLst>
          </p:cNvPr>
          <p:cNvSpPr txBox="1"/>
          <p:nvPr/>
        </p:nvSpPr>
        <p:spPr>
          <a:xfrm>
            <a:off x="5335276" y="5835004"/>
            <a:ext cx="1860970" cy="461665"/>
          </a:xfrm>
          <a:prstGeom prst="rect">
            <a:avLst/>
          </a:prstGeom>
          <a:noFill/>
        </p:spPr>
        <p:txBody>
          <a:bodyPr wrap="square" rtlCol="0">
            <a:spAutoFit/>
          </a:bodyPr>
          <a:lstStyle/>
          <a:p>
            <a:r>
              <a:rPr lang="zh-CN" altLang="en-US" sz="1200" dirty="0"/>
              <a:t>运输规划，农业管理，房地产开发</a:t>
            </a:r>
          </a:p>
        </p:txBody>
      </p:sp>
      <p:sp>
        <p:nvSpPr>
          <p:cNvPr id="41" name="文本框 40">
            <a:extLst>
              <a:ext uri="{FF2B5EF4-FFF2-40B4-BE49-F238E27FC236}">
                <a16:creationId xmlns:a16="http://schemas.microsoft.com/office/drawing/2014/main" id="{5727EC53-2857-4074-98E0-8B878D920910}"/>
              </a:ext>
            </a:extLst>
          </p:cNvPr>
          <p:cNvSpPr txBox="1"/>
          <p:nvPr/>
        </p:nvSpPr>
        <p:spPr>
          <a:xfrm>
            <a:off x="8373057" y="3619563"/>
            <a:ext cx="646331" cy="369332"/>
          </a:xfrm>
          <a:prstGeom prst="rect">
            <a:avLst/>
          </a:prstGeom>
          <a:noFill/>
        </p:spPr>
        <p:txBody>
          <a:bodyPr wrap="none" rtlCol="0">
            <a:spAutoFit/>
          </a:bodyPr>
          <a:lstStyle/>
          <a:p>
            <a:r>
              <a:rPr lang="zh-CN" altLang="en-US" dirty="0">
                <a:solidFill>
                  <a:srgbClr val="0094AA"/>
                </a:solidFill>
              </a:rPr>
              <a:t>能源</a:t>
            </a:r>
          </a:p>
        </p:txBody>
      </p:sp>
      <p:sp>
        <p:nvSpPr>
          <p:cNvPr id="42" name="文本框 41">
            <a:extLst>
              <a:ext uri="{FF2B5EF4-FFF2-40B4-BE49-F238E27FC236}">
                <a16:creationId xmlns:a16="http://schemas.microsoft.com/office/drawing/2014/main" id="{E8276DDA-16AC-407C-A23B-67CE3E24683F}"/>
              </a:ext>
            </a:extLst>
          </p:cNvPr>
          <p:cNvSpPr txBox="1"/>
          <p:nvPr/>
        </p:nvSpPr>
        <p:spPr>
          <a:xfrm>
            <a:off x="7765737" y="5835004"/>
            <a:ext cx="1860970" cy="461665"/>
          </a:xfrm>
          <a:prstGeom prst="rect">
            <a:avLst/>
          </a:prstGeom>
          <a:noFill/>
        </p:spPr>
        <p:txBody>
          <a:bodyPr wrap="square" rtlCol="0">
            <a:spAutoFit/>
          </a:bodyPr>
          <a:lstStyle/>
          <a:p>
            <a:r>
              <a:rPr lang="zh-CN" altLang="en-US" sz="1200" dirty="0"/>
              <a:t>气候变化分析，能源资产探测，石油开采</a:t>
            </a:r>
          </a:p>
        </p:txBody>
      </p:sp>
      <p:sp>
        <p:nvSpPr>
          <p:cNvPr id="44" name="文本框 43">
            <a:extLst>
              <a:ext uri="{FF2B5EF4-FFF2-40B4-BE49-F238E27FC236}">
                <a16:creationId xmlns:a16="http://schemas.microsoft.com/office/drawing/2014/main" id="{BE4B6FF3-4D29-4202-BB02-EE742560C3EE}"/>
              </a:ext>
            </a:extLst>
          </p:cNvPr>
          <p:cNvSpPr txBox="1"/>
          <p:nvPr/>
        </p:nvSpPr>
        <p:spPr>
          <a:xfrm>
            <a:off x="257139" y="1547477"/>
            <a:ext cx="11546206" cy="1977849"/>
          </a:xfrm>
          <a:prstGeom prst="rect">
            <a:avLst/>
          </a:prstGeom>
          <a:solidFill>
            <a:schemeClr val="bg1"/>
          </a:solidFill>
        </p:spPr>
        <p:txBody>
          <a:bodyPr wrap="square" rtlCol="0">
            <a:spAutoFit/>
          </a:bodyPr>
          <a:lstStyle/>
          <a:p>
            <a:pPr marL="342900" indent="-342900">
              <a:lnSpc>
                <a:spcPct val="125000"/>
              </a:lnSpc>
              <a:buFont typeface="Arial" panose="020B0604020202020204" pitchFamily="34" charset="0"/>
              <a:buChar char="•"/>
            </a:pPr>
            <a:r>
              <a:rPr lang="zh-CN" altLang="en-US" sz="2000" dirty="0"/>
              <a:t>在商业领域，通过分析目标客户群的聚集区域，确定最佳的店铺位置；</a:t>
            </a:r>
            <a:endParaRPr lang="en-US" altLang="zh-CN" sz="2000" dirty="0"/>
          </a:p>
          <a:p>
            <a:pPr marL="342900" indent="-342900">
              <a:lnSpc>
                <a:spcPct val="125000"/>
              </a:lnSpc>
              <a:buFont typeface="Arial" panose="020B0604020202020204" pitchFamily="34" charset="0"/>
              <a:buChar char="•"/>
            </a:pPr>
            <a:r>
              <a:rPr lang="zh-CN" altLang="en-US" sz="2000" dirty="0"/>
              <a:t>在社会管理领域，通过分析社区的地缘特征，解决社区滋扰问题；</a:t>
            </a:r>
            <a:endParaRPr lang="en-US" altLang="zh-CN" sz="2000" dirty="0"/>
          </a:p>
          <a:p>
            <a:pPr marL="342900" indent="-342900">
              <a:lnSpc>
                <a:spcPct val="125000"/>
              </a:lnSpc>
              <a:buFont typeface="Arial" panose="020B0604020202020204" pitchFamily="34" charset="0"/>
              <a:buChar char="•"/>
            </a:pPr>
            <a:r>
              <a:rPr lang="zh-CN" altLang="en-US" sz="2000" dirty="0"/>
              <a:t>在环境管理领域，通过结合不同类型土壤的分布，河流结构，海拔等数据，分析修建水坝对周边环境的影响；</a:t>
            </a:r>
            <a:endParaRPr lang="en-US" altLang="zh-CN" sz="2000" dirty="0"/>
          </a:p>
          <a:p>
            <a:pPr marL="342900" indent="-342900">
              <a:lnSpc>
                <a:spcPct val="125000"/>
              </a:lnSpc>
              <a:buFont typeface="Arial" panose="020B0604020202020204" pitchFamily="34" charset="0"/>
              <a:buChar char="•"/>
            </a:pPr>
            <a:r>
              <a:rPr lang="en-US" altLang="zh-CN" sz="2000" dirty="0"/>
              <a:t>……</a:t>
            </a:r>
            <a:endParaRPr lang="zh-CN" altLang="en-US" sz="2000" dirty="0"/>
          </a:p>
        </p:txBody>
      </p:sp>
      <p:pic>
        <p:nvPicPr>
          <p:cNvPr id="46" name="图片 45">
            <a:extLst>
              <a:ext uri="{FF2B5EF4-FFF2-40B4-BE49-F238E27FC236}">
                <a16:creationId xmlns:a16="http://schemas.microsoft.com/office/drawing/2014/main" id="{C8BF242D-61A5-4867-922B-A90405F6D6D7}"/>
              </a:ext>
            </a:extLst>
          </p:cNvPr>
          <p:cNvPicPr>
            <a:picLocks noChangeAspect="1"/>
          </p:cNvPicPr>
          <p:nvPr/>
        </p:nvPicPr>
        <p:blipFill>
          <a:blip r:embed="rId7"/>
          <a:stretch>
            <a:fillRect/>
          </a:stretch>
        </p:blipFill>
        <p:spPr>
          <a:xfrm>
            <a:off x="10055849" y="4036999"/>
            <a:ext cx="2046748" cy="1617087"/>
          </a:xfrm>
          <a:prstGeom prst="rect">
            <a:avLst/>
          </a:prstGeom>
        </p:spPr>
      </p:pic>
      <p:sp>
        <p:nvSpPr>
          <p:cNvPr id="47" name="文本框 46">
            <a:extLst>
              <a:ext uri="{FF2B5EF4-FFF2-40B4-BE49-F238E27FC236}">
                <a16:creationId xmlns:a16="http://schemas.microsoft.com/office/drawing/2014/main" id="{87A97421-DF13-414F-BC50-52501B2333FE}"/>
              </a:ext>
            </a:extLst>
          </p:cNvPr>
          <p:cNvSpPr txBox="1"/>
          <p:nvPr/>
        </p:nvSpPr>
        <p:spPr>
          <a:xfrm>
            <a:off x="10525225" y="3617263"/>
            <a:ext cx="1107996" cy="369332"/>
          </a:xfrm>
          <a:prstGeom prst="rect">
            <a:avLst/>
          </a:prstGeom>
          <a:noFill/>
        </p:spPr>
        <p:txBody>
          <a:bodyPr wrap="none" rtlCol="0">
            <a:spAutoFit/>
          </a:bodyPr>
          <a:lstStyle/>
          <a:p>
            <a:r>
              <a:rPr lang="zh-CN" altLang="en-US" dirty="0">
                <a:solidFill>
                  <a:srgbClr val="0094AA"/>
                </a:solidFill>
              </a:rPr>
              <a:t>金融服务</a:t>
            </a:r>
          </a:p>
        </p:txBody>
      </p:sp>
      <p:sp>
        <p:nvSpPr>
          <p:cNvPr id="48" name="文本框 47">
            <a:extLst>
              <a:ext uri="{FF2B5EF4-FFF2-40B4-BE49-F238E27FC236}">
                <a16:creationId xmlns:a16="http://schemas.microsoft.com/office/drawing/2014/main" id="{8596E4B0-CACC-4346-A6F8-C8F101F85950}"/>
              </a:ext>
            </a:extLst>
          </p:cNvPr>
          <p:cNvSpPr txBox="1"/>
          <p:nvPr/>
        </p:nvSpPr>
        <p:spPr>
          <a:xfrm>
            <a:off x="10148738" y="5826656"/>
            <a:ext cx="1860970" cy="461665"/>
          </a:xfrm>
          <a:prstGeom prst="rect">
            <a:avLst/>
          </a:prstGeom>
          <a:noFill/>
        </p:spPr>
        <p:txBody>
          <a:bodyPr wrap="square" rtlCol="0">
            <a:spAutoFit/>
          </a:bodyPr>
          <a:lstStyle/>
          <a:p>
            <a:r>
              <a:rPr lang="zh-CN" altLang="en-US" sz="1200" dirty="0"/>
              <a:t>经济分布，贷款风险，零售增长情况</a:t>
            </a:r>
          </a:p>
        </p:txBody>
      </p:sp>
      <p:sp>
        <p:nvSpPr>
          <p:cNvPr id="50" name="文本框 49">
            <a:extLst>
              <a:ext uri="{FF2B5EF4-FFF2-40B4-BE49-F238E27FC236}">
                <a16:creationId xmlns:a16="http://schemas.microsoft.com/office/drawing/2014/main" id="{53377D89-3469-4031-80A5-47B95A20D173}"/>
              </a:ext>
            </a:extLst>
          </p:cNvPr>
          <p:cNvSpPr txBox="1"/>
          <p:nvPr/>
        </p:nvSpPr>
        <p:spPr>
          <a:xfrm>
            <a:off x="484770" y="933133"/>
            <a:ext cx="6860126" cy="400110"/>
          </a:xfrm>
          <a:prstGeom prst="rect">
            <a:avLst/>
          </a:prstGeom>
          <a:noFill/>
        </p:spPr>
        <p:txBody>
          <a:bodyPr wrap="square" rtlCol="0">
            <a:spAutoFit/>
          </a:bodyPr>
          <a:lstStyle/>
          <a:p>
            <a:r>
              <a:rPr lang="zh-CN" altLang="en-US" sz="2000" dirty="0">
                <a:solidFill>
                  <a:srgbClr val="7030A0"/>
                </a:solidFill>
              </a:rPr>
              <a:t>现如今，空间数据的分析已经广泛应用于许多行业</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60523"/>
            <a:ext cx="1821589" cy="307777"/>
          </a:xfrm>
          <a:prstGeom prst="rect">
            <a:avLst/>
          </a:prstGeom>
        </p:spPr>
        <p:txBody>
          <a:bodyPr wrap="none">
            <a:spAutoFit/>
          </a:bodyPr>
          <a:lstStyle/>
          <a:p>
            <a:r>
              <a:rPr lang="en-US" altLang="zh-CN" sz="1400" b="1" dirty="0"/>
              <a:t>PART ONE </a:t>
            </a:r>
            <a:r>
              <a:rPr lang="zh-CN" altLang="en-US" sz="1400" b="1" dirty="0"/>
              <a:t>面临挑战</a:t>
            </a:r>
          </a:p>
        </p:txBody>
      </p:sp>
      <p:sp>
        <p:nvSpPr>
          <p:cNvPr id="3" name="椭圆 2"/>
          <p:cNvSpPr/>
          <p:nvPr/>
        </p:nvSpPr>
        <p:spPr>
          <a:xfrm>
            <a:off x="1757150" y="157740"/>
            <a:ext cx="130917" cy="113341"/>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11" name="文本框 10">
            <a:extLst>
              <a:ext uri="{FF2B5EF4-FFF2-40B4-BE49-F238E27FC236}">
                <a16:creationId xmlns:a16="http://schemas.microsoft.com/office/drawing/2014/main" id="{96E7D825-E4E2-4340-AF67-1F6A16AD33C0}"/>
              </a:ext>
            </a:extLst>
          </p:cNvPr>
          <p:cNvSpPr txBox="1"/>
          <p:nvPr/>
        </p:nvSpPr>
        <p:spPr>
          <a:xfrm>
            <a:off x="454440" y="698862"/>
            <a:ext cx="7423366" cy="400110"/>
          </a:xfrm>
          <a:prstGeom prst="rect">
            <a:avLst/>
          </a:prstGeom>
          <a:noFill/>
        </p:spPr>
        <p:txBody>
          <a:bodyPr wrap="square" rtlCol="0">
            <a:spAutoFit/>
          </a:bodyPr>
          <a:lstStyle/>
          <a:p>
            <a:r>
              <a:rPr lang="zh-CN" altLang="en-US" sz="2000" dirty="0">
                <a:solidFill>
                  <a:srgbClr val="7030A0"/>
                </a:solidFill>
              </a:rPr>
              <a:t>随着物联网技术与</a:t>
            </a:r>
            <a:r>
              <a:rPr lang="en-US" altLang="zh-CN" sz="2000" dirty="0">
                <a:solidFill>
                  <a:srgbClr val="7030A0"/>
                </a:solidFill>
              </a:rPr>
              <a:t>GPS</a:t>
            </a:r>
            <a:r>
              <a:rPr lang="zh-CN" altLang="en-US" sz="2000" dirty="0">
                <a:solidFill>
                  <a:srgbClr val="7030A0"/>
                </a:solidFill>
              </a:rPr>
              <a:t>技术的发展，空间数据的规模越来越大</a:t>
            </a:r>
          </a:p>
        </p:txBody>
      </p:sp>
      <p:sp>
        <p:nvSpPr>
          <p:cNvPr id="14" name="文本框 13">
            <a:extLst>
              <a:ext uri="{FF2B5EF4-FFF2-40B4-BE49-F238E27FC236}">
                <a16:creationId xmlns:a16="http://schemas.microsoft.com/office/drawing/2014/main" id="{68EF457C-BAD4-4D89-A225-D91A39B3829C}"/>
              </a:ext>
            </a:extLst>
          </p:cNvPr>
          <p:cNvSpPr txBox="1"/>
          <p:nvPr/>
        </p:nvSpPr>
        <p:spPr>
          <a:xfrm>
            <a:off x="427912" y="2758561"/>
            <a:ext cx="3450958" cy="276999"/>
          </a:xfrm>
          <a:prstGeom prst="rect">
            <a:avLst/>
          </a:prstGeom>
          <a:noFill/>
        </p:spPr>
        <p:txBody>
          <a:bodyPr wrap="square" rtlCol="0">
            <a:spAutoFit/>
          </a:bodyPr>
          <a:lstStyle/>
          <a:p>
            <a:r>
              <a:rPr lang="zh-CN" altLang="en-US" sz="1200" dirty="0">
                <a:solidFill>
                  <a:schemeClr val="accent5">
                    <a:lumMod val="50000"/>
                  </a:schemeClr>
                </a:solidFill>
                <a:latin typeface="+mn-ea"/>
              </a:rPr>
              <a:t>全球导航卫星系统（</a:t>
            </a:r>
            <a:r>
              <a:rPr lang="en-US" altLang="zh-CN" sz="1200" dirty="0">
                <a:solidFill>
                  <a:schemeClr val="accent5">
                    <a:lumMod val="50000"/>
                  </a:schemeClr>
                </a:solidFill>
                <a:latin typeface="+mn-ea"/>
              </a:rPr>
              <a:t> GNSS </a:t>
            </a:r>
            <a:r>
              <a:rPr lang="zh-CN" altLang="en-US" sz="1200" dirty="0">
                <a:solidFill>
                  <a:schemeClr val="accent5">
                    <a:lumMod val="50000"/>
                  </a:schemeClr>
                </a:solidFill>
                <a:latin typeface="+mn-ea"/>
              </a:rPr>
              <a:t>）终端数量的增长</a:t>
            </a:r>
          </a:p>
        </p:txBody>
      </p:sp>
      <p:pic>
        <p:nvPicPr>
          <p:cNvPr id="16" name="图片 15">
            <a:extLst>
              <a:ext uri="{FF2B5EF4-FFF2-40B4-BE49-F238E27FC236}">
                <a16:creationId xmlns:a16="http://schemas.microsoft.com/office/drawing/2014/main" id="{7F3138B4-006B-4581-97E6-067CEB783ECA}"/>
              </a:ext>
            </a:extLst>
          </p:cNvPr>
          <p:cNvPicPr>
            <a:picLocks noChangeAspect="1"/>
          </p:cNvPicPr>
          <p:nvPr/>
        </p:nvPicPr>
        <p:blipFill>
          <a:blip r:embed="rId2"/>
          <a:stretch>
            <a:fillRect/>
          </a:stretch>
        </p:blipFill>
        <p:spPr>
          <a:xfrm>
            <a:off x="795696" y="1243508"/>
            <a:ext cx="2421634" cy="1515053"/>
          </a:xfrm>
          <a:prstGeom prst="rect">
            <a:avLst/>
          </a:prstGeom>
        </p:spPr>
      </p:pic>
      <p:pic>
        <p:nvPicPr>
          <p:cNvPr id="18" name="图片 17">
            <a:extLst>
              <a:ext uri="{FF2B5EF4-FFF2-40B4-BE49-F238E27FC236}">
                <a16:creationId xmlns:a16="http://schemas.microsoft.com/office/drawing/2014/main" id="{28051D4E-1CF7-4ED7-A3F8-9053EAEC03E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5122" y="1243507"/>
            <a:ext cx="2590759" cy="1515053"/>
          </a:xfrm>
          <a:prstGeom prst="rect">
            <a:avLst/>
          </a:prstGeom>
        </p:spPr>
      </p:pic>
      <p:pic>
        <p:nvPicPr>
          <p:cNvPr id="17" name="图片 16">
            <a:extLst>
              <a:ext uri="{FF2B5EF4-FFF2-40B4-BE49-F238E27FC236}">
                <a16:creationId xmlns:a16="http://schemas.microsoft.com/office/drawing/2014/main" id="{4C14EDCC-3479-4CBB-BCCD-EAD8304B91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36769" y="1107273"/>
            <a:ext cx="2590759" cy="1600611"/>
          </a:xfrm>
          <a:prstGeom prst="rect">
            <a:avLst/>
          </a:prstGeom>
          <a:ln>
            <a:solidFill>
              <a:schemeClr val="tx1">
                <a:lumMod val="50000"/>
                <a:lumOff val="50000"/>
              </a:schemeClr>
            </a:solidFill>
          </a:ln>
        </p:spPr>
      </p:pic>
      <p:sp>
        <p:nvSpPr>
          <p:cNvPr id="22" name="文本框 21">
            <a:extLst>
              <a:ext uri="{FF2B5EF4-FFF2-40B4-BE49-F238E27FC236}">
                <a16:creationId xmlns:a16="http://schemas.microsoft.com/office/drawing/2014/main" id="{8BAF0723-A149-4E63-973F-E1BADACAF9E8}"/>
              </a:ext>
            </a:extLst>
          </p:cNvPr>
          <p:cNvSpPr txBox="1"/>
          <p:nvPr/>
        </p:nvSpPr>
        <p:spPr>
          <a:xfrm>
            <a:off x="5011372" y="2758561"/>
            <a:ext cx="1458257" cy="276999"/>
          </a:xfrm>
          <a:prstGeom prst="rect">
            <a:avLst/>
          </a:prstGeom>
          <a:noFill/>
        </p:spPr>
        <p:txBody>
          <a:bodyPr wrap="square" rtlCol="0">
            <a:spAutoFit/>
          </a:bodyPr>
          <a:lstStyle/>
          <a:p>
            <a:r>
              <a:rPr lang="zh-CN" altLang="en-US" sz="1200" dirty="0">
                <a:solidFill>
                  <a:schemeClr val="accent5">
                    <a:lumMod val="50000"/>
                  </a:schemeClr>
                </a:solidFill>
                <a:latin typeface="+mn-ea"/>
              </a:rPr>
              <a:t>网络技术的发展</a:t>
            </a:r>
          </a:p>
        </p:txBody>
      </p:sp>
      <p:sp>
        <p:nvSpPr>
          <p:cNvPr id="23" name="文本框 22">
            <a:extLst>
              <a:ext uri="{FF2B5EF4-FFF2-40B4-BE49-F238E27FC236}">
                <a16:creationId xmlns:a16="http://schemas.microsoft.com/office/drawing/2014/main" id="{C0F5F419-D651-4A20-B14B-D5DCE495EC08}"/>
              </a:ext>
            </a:extLst>
          </p:cNvPr>
          <p:cNvSpPr txBox="1"/>
          <p:nvPr/>
        </p:nvSpPr>
        <p:spPr>
          <a:xfrm>
            <a:off x="8676819" y="2737200"/>
            <a:ext cx="1808251" cy="276999"/>
          </a:xfrm>
          <a:prstGeom prst="rect">
            <a:avLst/>
          </a:prstGeom>
          <a:solidFill>
            <a:schemeClr val="bg1"/>
          </a:solidFill>
        </p:spPr>
        <p:txBody>
          <a:bodyPr wrap="square" rtlCol="0">
            <a:spAutoFit/>
          </a:bodyPr>
          <a:lstStyle/>
          <a:p>
            <a:r>
              <a:rPr lang="zh-CN" altLang="en-US" sz="1200" dirty="0">
                <a:solidFill>
                  <a:schemeClr val="accent5">
                    <a:lumMod val="50000"/>
                  </a:schemeClr>
                </a:solidFill>
                <a:latin typeface="+mn-ea"/>
              </a:rPr>
              <a:t>空间数据规模急剧增长</a:t>
            </a:r>
          </a:p>
        </p:txBody>
      </p:sp>
      <p:sp>
        <p:nvSpPr>
          <p:cNvPr id="24" name="加号 23">
            <a:extLst>
              <a:ext uri="{FF2B5EF4-FFF2-40B4-BE49-F238E27FC236}">
                <a16:creationId xmlns:a16="http://schemas.microsoft.com/office/drawing/2014/main" id="{49C1CB42-45A1-4297-BB5B-FD13259930AD}"/>
              </a:ext>
            </a:extLst>
          </p:cNvPr>
          <p:cNvSpPr/>
          <p:nvPr/>
        </p:nvSpPr>
        <p:spPr>
          <a:xfrm>
            <a:off x="3539740" y="1798807"/>
            <a:ext cx="482886" cy="503434"/>
          </a:xfrm>
          <a:prstGeom prst="mathPlus">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箭头: 右 24">
            <a:extLst>
              <a:ext uri="{FF2B5EF4-FFF2-40B4-BE49-F238E27FC236}">
                <a16:creationId xmlns:a16="http://schemas.microsoft.com/office/drawing/2014/main" id="{AB9477AF-DDD4-479E-899E-3C88C9D2151F}"/>
              </a:ext>
            </a:extLst>
          </p:cNvPr>
          <p:cNvSpPr/>
          <p:nvPr/>
        </p:nvSpPr>
        <p:spPr>
          <a:xfrm>
            <a:off x="7294881" y="1800978"/>
            <a:ext cx="482886" cy="400110"/>
          </a:xfrm>
          <a:prstGeom prst="rightArrow">
            <a:avLst/>
          </a:prstGeom>
          <a:solidFill>
            <a:srgbClr val="0094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94AA"/>
              </a:solidFill>
            </a:endParaRPr>
          </a:p>
        </p:txBody>
      </p:sp>
      <p:sp>
        <p:nvSpPr>
          <p:cNvPr id="26" name="文本框 25">
            <a:extLst>
              <a:ext uri="{FF2B5EF4-FFF2-40B4-BE49-F238E27FC236}">
                <a16:creationId xmlns:a16="http://schemas.microsoft.com/office/drawing/2014/main" id="{6BE08995-675A-4956-91CB-CB8AB034F052}"/>
              </a:ext>
            </a:extLst>
          </p:cNvPr>
          <p:cNvSpPr txBox="1"/>
          <p:nvPr/>
        </p:nvSpPr>
        <p:spPr>
          <a:xfrm>
            <a:off x="454440" y="3615884"/>
            <a:ext cx="11309648" cy="2029786"/>
          </a:xfrm>
          <a:prstGeom prst="rect">
            <a:avLst/>
          </a:prstGeom>
          <a:solidFill>
            <a:schemeClr val="bg1"/>
          </a:solidFill>
        </p:spPr>
        <p:txBody>
          <a:bodyPr wrap="square" rtlCol="0">
            <a:spAutoFit/>
          </a:bodyPr>
          <a:lstStyle/>
          <a:p>
            <a:pPr>
              <a:lnSpc>
                <a:spcPct val="125000"/>
              </a:lnSpc>
            </a:pPr>
            <a:r>
              <a:rPr lang="zh-CN" altLang="en-US" sz="1600" dirty="0">
                <a:solidFill>
                  <a:srgbClr val="FF0000"/>
                </a:solidFill>
                <a:latin typeface="+mn-ea"/>
              </a:rPr>
              <a:t>数据规模激增带来的挑战</a:t>
            </a:r>
            <a:r>
              <a:rPr lang="zh-CN" altLang="en-US" sz="1600" dirty="0">
                <a:latin typeface="+mn-ea"/>
              </a:rPr>
              <a:t>： 应用程序所需的地理空间数据和</a:t>
            </a:r>
            <a:r>
              <a:rPr lang="en-US" altLang="zh-CN" sz="1600" dirty="0">
                <a:latin typeface="+mn-ea"/>
              </a:rPr>
              <a:t>SLA</a:t>
            </a:r>
            <a:r>
              <a:rPr lang="zh-CN" altLang="en-US" sz="1600" dirty="0">
                <a:latin typeface="+mn-ea"/>
              </a:rPr>
              <a:t>（服务协议标准）的激增使传统的</a:t>
            </a:r>
            <a:r>
              <a:rPr lang="zh-CN" altLang="en-US" sz="1600" b="1" dirty="0">
                <a:solidFill>
                  <a:srgbClr val="FF0000"/>
                </a:solidFill>
                <a:latin typeface="+mn-ea"/>
              </a:rPr>
              <a:t>存储和处理</a:t>
            </a:r>
            <a:r>
              <a:rPr lang="zh-CN" altLang="en-US" sz="1600" dirty="0">
                <a:latin typeface="+mn-ea"/>
              </a:rPr>
              <a:t>系统不堪重负。 </a:t>
            </a:r>
            <a:endParaRPr lang="en-US" altLang="zh-CN" sz="1600" dirty="0">
              <a:latin typeface="+mn-ea"/>
            </a:endParaRPr>
          </a:p>
          <a:p>
            <a:pPr>
              <a:lnSpc>
                <a:spcPct val="125000"/>
              </a:lnSpc>
            </a:pPr>
            <a:r>
              <a:rPr lang="zh-CN" altLang="en-US" sz="1600" dirty="0">
                <a:solidFill>
                  <a:srgbClr val="0094AA"/>
                </a:solidFill>
                <a:latin typeface="+mn-ea"/>
              </a:rPr>
              <a:t>各种空间格式的兼容性带来的挑战</a:t>
            </a:r>
            <a:r>
              <a:rPr lang="zh-CN" altLang="en-US" sz="1600" dirty="0">
                <a:latin typeface="+mn-ea"/>
              </a:rPr>
              <a:t>：数十年来</a:t>
            </a:r>
            <a:r>
              <a:rPr lang="en-US" altLang="zh-CN" sz="1600" dirty="0">
                <a:latin typeface="+mn-ea"/>
              </a:rPr>
              <a:t>GIS</a:t>
            </a:r>
            <a:r>
              <a:rPr lang="zh-CN" altLang="en-US" sz="1600" dirty="0">
                <a:latin typeface="+mn-ea"/>
              </a:rPr>
              <a:t>（地理信息系统）领域中产生了许多不同的专业地理空间格式</a:t>
            </a:r>
          </a:p>
          <a:p>
            <a:pPr marL="742950" lvl="1" indent="-285750">
              <a:lnSpc>
                <a:spcPct val="125000"/>
              </a:lnSpc>
              <a:buFont typeface="Arial" panose="020B0604020202020204" pitchFamily="34" charset="0"/>
              <a:buChar char="•"/>
            </a:pPr>
            <a:r>
              <a:rPr lang="zh-CN" altLang="en-US" sz="1400" dirty="0">
                <a:latin typeface="+mn-ea"/>
              </a:rPr>
              <a:t>向量格式，例如</a:t>
            </a:r>
            <a:r>
              <a:rPr lang="en-US" altLang="zh-CN" sz="1400" dirty="0" err="1">
                <a:latin typeface="+mn-ea"/>
              </a:rPr>
              <a:t>GeoJSON</a:t>
            </a:r>
            <a:r>
              <a:rPr lang="zh-CN" altLang="en-US" sz="1400" dirty="0">
                <a:latin typeface="+mn-ea"/>
              </a:rPr>
              <a:t>，</a:t>
            </a:r>
            <a:r>
              <a:rPr lang="en-US" altLang="zh-CN" sz="1400" dirty="0">
                <a:latin typeface="+mn-ea"/>
              </a:rPr>
              <a:t>KML</a:t>
            </a:r>
            <a:r>
              <a:rPr lang="zh-CN" altLang="en-US" sz="1400" dirty="0">
                <a:latin typeface="+mn-ea"/>
              </a:rPr>
              <a:t>，</a:t>
            </a:r>
            <a:r>
              <a:rPr lang="en-US" altLang="zh-CN" sz="1400" dirty="0">
                <a:latin typeface="+mn-ea"/>
              </a:rPr>
              <a:t>Shapefile</a:t>
            </a:r>
            <a:r>
              <a:rPr lang="zh-CN" altLang="en-US" sz="1400" dirty="0">
                <a:latin typeface="+mn-ea"/>
              </a:rPr>
              <a:t>和</a:t>
            </a:r>
            <a:r>
              <a:rPr lang="en-US" altLang="zh-CN" sz="1400" dirty="0">
                <a:latin typeface="+mn-ea"/>
              </a:rPr>
              <a:t>WKT</a:t>
            </a:r>
          </a:p>
          <a:p>
            <a:pPr marL="742950" lvl="1" indent="-285750">
              <a:lnSpc>
                <a:spcPct val="125000"/>
              </a:lnSpc>
              <a:buFont typeface="Arial" panose="020B0604020202020204" pitchFamily="34" charset="0"/>
              <a:buChar char="•"/>
            </a:pPr>
            <a:r>
              <a:rPr lang="zh-CN" altLang="en-US" sz="1400" dirty="0">
                <a:latin typeface="+mn-ea"/>
              </a:rPr>
              <a:t>栅格格式，例如</a:t>
            </a:r>
            <a:r>
              <a:rPr lang="en-US" altLang="zh-CN" sz="1400" dirty="0">
                <a:latin typeface="+mn-ea"/>
              </a:rPr>
              <a:t>ESRI Grid</a:t>
            </a:r>
            <a:r>
              <a:rPr lang="zh-CN" altLang="en-US" sz="1400" dirty="0">
                <a:latin typeface="+mn-ea"/>
              </a:rPr>
              <a:t>，</a:t>
            </a:r>
            <a:r>
              <a:rPr lang="en-US" altLang="zh-CN" sz="1400" dirty="0" err="1">
                <a:latin typeface="+mn-ea"/>
              </a:rPr>
              <a:t>GeoTIFF</a:t>
            </a:r>
            <a:r>
              <a:rPr lang="zh-CN" altLang="en-US" sz="1400" dirty="0">
                <a:latin typeface="+mn-ea"/>
              </a:rPr>
              <a:t>，</a:t>
            </a:r>
            <a:r>
              <a:rPr lang="en-US" altLang="zh-CN" sz="1400" dirty="0">
                <a:latin typeface="+mn-ea"/>
              </a:rPr>
              <a:t>JPEG 2000</a:t>
            </a:r>
            <a:r>
              <a:rPr lang="zh-CN" altLang="en-US" sz="1400" dirty="0">
                <a:latin typeface="+mn-ea"/>
              </a:rPr>
              <a:t>和</a:t>
            </a:r>
            <a:r>
              <a:rPr lang="en-US" altLang="zh-CN" sz="1400" dirty="0">
                <a:latin typeface="+mn-ea"/>
              </a:rPr>
              <a:t>NITF</a:t>
            </a:r>
          </a:p>
          <a:p>
            <a:pPr marL="742950" lvl="1" indent="-285750">
              <a:lnSpc>
                <a:spcPct val="125000"/>
              </a:lnSpc>
              <a:buFont typeface="Arial" panose="020B0604020202020204" pitchFamily="34" charset="0"/>
              <a:buChar char="•"/>
            </a:pPr>
            <a:r>
              <a:rPr lang="zh-CN" altLang="en-US" sz="1400" dirty="0">
                <a:latin typeface="+mn-ea"/>
              </a:rPr>
              <a:t>带有地理标签的日志，图片，视频和社交媒体</a:t>
            </a:r>
          </a:p>
          <a:p>
            <a:pPr marL="742950" lvl="1" indent="-285750">
              <a:lnSpc>
                <a:spcPct val="125000"/>
              </a:lnSpc>
              <a:buFont typeface="Arial" panose="020B0604020202020204" pitchFamily="34" charset="0"/>
              <a:buChar char="•"/>
            </a:pPr>
            <a:r>
              <a:rPr lang="zh-CN" altLang="en-US" sz="1400" dirty="0">
                <a:latin typeface="+mn-ea"/>
              </a:rPr>
              <a:t>具有位置参考的非结构化数据</a:t>
            </a:r>
            <a:endParaRPr lang="en-US" altLang="zh-CN" sz="1400" dirty="0">
              <a:latin typeface="+mn-ea"/>
            </a:endParaRPr>
          </a:p>
          <a:p>
            <a:pPr marL="742950" lvl="1" indent="-285750">
              <a:lnSpc>
                <a:spcPct val="125000"/>
              </a:lnSpc>
              <a:buFont typeface="Arial" panose="020B0604020202020204" pitchFamily="34" charset="0"/>
              <a:buChar char="•"/>
            </a:pPr>
            <a:r>
              <a:rPr lang="en-US" altLang="zh-CN" sz="1400" dirty="0">
                <a:latin typeface="+mn-ea"/>
              </a:rPr>
              <a:t>… …</a:t>
            </a:r>
            <a:endParaRPr lang="zh-CN" altLang="en-US" sz="1400" dirty="0">
              <a:latin typeface="+mn-ea"/>
            </a:endParaRPr>
          </a:p>
        </p:txBody>
      </p:sp>
      <p:sp>
        <p:nvSpPr>
          <p:cNvPr id="27" name="矩形 26">
            <a:extLst>
              <a:ext uri="{FF2B5EF4-FFF2-40B4-BE49-F238E27FC236}">
                <a16:creationId xmlns:a16="http://schemas.microsoft.com/office/drawing/2014/main" id="{A718CFAC-AF38-4271-9540-52A58690E12E}"/>
              </a:ext>
            </a:extLst>
          </p:cNvPr>
          <p:cNvSpPr/>
          <p:nvPr/>
        </p:nvSpPr>
        <p:spPr>
          <a:xfrm>
            <a:off x="454440" y="3163713"/>
            <a:ext cx="3775393" cy="400110"/>
          </a:xfrm>
          <a:prstGeom prst="rect">
            <a:avLst/>
          </a:prstGeom>
        </p:spPr>
        <p:txBody>
          <a:bodyPr wrap="none">
            <a:spAutoFit/>
          </a:bodyPr>
          <a:lstStyle/>
          <a:p>
            <a:r>
              <a:rPr lang="zh-CN" altLang="en-US" sz="2000" dirty="0">
                <a:solidFill>
                  <a:srgbClr val="7030A0"/>
                </a:solidFill>
              </a:rPr>
              <a:t>大规模空间数据分析带来的挑战</a:t>
            </a:r>
          </a:p>
        </p:txBody>
      </p:sp>
      <p:sp>
        <p:nvSpPr>
          <p:cNvPr id="28" name="文本框 27">
            <a:extLst>
              <a:ext uri="{FF2B5EF4-FFF2-40B4-BE49-F238E27FC236}">
                <a16:creationId xmlns:a16="http://schemas.microsoft.com/office/drawing/2014/main" id="{E22D94CD-4DC5-4EF2-AE2B-D74E26DF42CC}"/>
              </a:ext>
            </a:extLst>
          </p:cNvPr>
          <p:cNvSpPr txBox="1"/>
          <p:nvPr/>
        </p:nvSpPr>
        <p:spPr>
          <a:xfrm>
            <a:off x="427912" y="5545891"/>
            <a:ext cx="10506788" cy="752707"/>
          </a:xfrm>
          <a:prstGeom prst="rect">
            <a:avLst/>
          </a:prstGeom>
          <a:solidFill>
            <a:schemeClr val="bg1"/>
          </a:solidFill>
        </p:spPr>
        <p:txBody>
          <a:bodyPr wrap="square" rtlCol="0">
            <a:spAutoFit/>
          </a:bodyPr>
          <a:lstStyle/>
          <a:p>
            <a:pPr>
              <a:lnSpc>
                <a:spcPct val="125000"/>
              </a:lnSpc>
            </a:pPr>
            <a:r>
              <a:rPr lang="zh-CN" altLang="en-US" dirty="0">
                <a:solidFill>
                  <a:srgbClr val="7030A0"/>
                </a:solidFill>
              </a:rPr>
              <a:t>所有大规模数据的处理面临的根本问题是数据规模过大带来的</a:t>
            </a:r>
            <a:r>
              <a:rPr lang="zh-CN" altLang="en-US" dirty="0">
                <a:solidFill>
                  <a:srgbClr val="FF0000"/>
                </a:solidFill>
              </a:rPr>
              <a:t>数据存储、查询、计算方面的巨大开销</a:t>
            </a:r>
            <a:r>
              <a:rPr lang="zh-CN" altLang="en-US" dirty="0">
                <a:solidFill>
                  <a:srgbClr val="7030A0"/>
                </a:solidFill>
              </a:rPr>
              <a:t>，因此产生了许多针对大规模数据处理的技术。</a:t>
            </a:r>
          </a:p>
        </p:txBody>
      </p:sp>
      <p:pic>
        <p:nvPicPr>
          <p:cNvPr id="38" name="图片 37">
            <a:extLst>
              <a:ext uri="{FF2B5EF4-FFF2-40B4-BE49-F238E27FC236}">
                <a16:creationId xmlns:a16="http://schemas.microsoft.com/office/drawing/2014/main" id="{ADAEFB96-D656-4F3A-9A3B-E759047BBDE5}"/>
              </a:ext>
            </a:extLst>
          </p:cNvPr>
          <p:cNvPicPr>
            <a:picLocks noChangeAspect="1"/>
          </p:cNvPicPr>
          <p:nvPr/>
        </p:nvPicPr>
        <p:blipFill>
          <a:blip r:embed="rId5"/>
          <a:stretch>
            <a:fillRect/>
          </a:stretch>
        </p:blipFill>
        <p:spPr>
          <a:xfrm>
            <a:off x="5830000" y="2644697"/>
            <a:ext cx="6208295" cy="397215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gtEl>
                                        <p:attrNameLst>
                                          <p:attrName>style.visibility</p:attrName>
                                        </p:attrNameLst>
                                      </p:cBhvr>
                                      <p:to>
                                        <p:strVal val="visible"/>
                                      </p:to>
                                    </p:set>
                                    <p:animEffect transition="in" filter="fade">
                                      <p:cBhvr>
                                        <p:cTn id="18" dur="500"/>
                                        <p:tgtEl>
                                          <p:spTgt spid="24"/>
                                        </p:tgtEl>
                                      </p:cBhvr>
                                    </p:animEffect>
                                  </p:childTnLst>
                                </p:cTn>
                              </p:par>
                              <p:par>
                                <p:cTn id="19" presetID="10" presetClass="entr" presetSubtype="0" fill="hold" nodeType="withEffect">
                                  <p:stCondLst>
                                    <p:cond delay="0"/>
                                  </p:stCondLst>
                                  <p:childTnLst>
                                    <p:set>
                                      <p:cBhvr>
                                        <p:cTn id="20" dur="1" fill="hold">
                                          <p:stCondLst>
                                            <p:cond delay="0"/>
                                          </p:stCondLst>
                                        </p:cTn>
                                        <p:tgtEl>
                                          <p:spTgt spid="18"/>
                                        </p:tgtEl>
                                        <p:attrNameLst>
                                          <p:attrName>style.visibility</p:attrName>
                                        </p:attrNameLst>
                                      </p:cBhvr>
                                      <p:to>
                                        <p:strVal val="visible"/>
                                      </p:to>
                                    </p:set>
                                    <p:animEffect transition="in" filter="fade">
                                      <p:cBhvr>
                                        <p:cTn id="21" dur="500"/>
                                        <p:tgtEl>
                                          <p:spTgt spid="18"/>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fade">
                                      <p:cBhvr>
                                        <p:cTn id="27" dur="500"/>
                                        <p:tgtEl>
                                          <p:spTgt spid="25"/>
                                        </p:tgtEl>
                                      </p:cBhvr>
                                    </p:animEffect>
                                  </p:childTnLst>
                                </p:cTn>
                              </p:par>
                              <p:par>
                                <p:cTn id="28" presetID="10" presetClass="entr" presetSubtype="0"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grpId="0" nodeType="click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childTnLst>
                          </p:cTn>
                        </p:par>
                      </p:childTnLst>
                    </p:cTn>
                  </p:par>
                  <p:par>
                    <p:cTn id="42" fill="hold">
                      <p:stCondLst>
                        <p:cond delay="indefinite"/>
                      </p:stCondLst>
                      <p:childTnLst>
                        <p:par>
                          <p:cTn id="43" fill="hold">
                            <p:stCondLst>
                              <p:cond delay="0"/>
                            </p:stCondLst>
                            <p:childTnLst>
                              <p:par>
                                <p:cTn id="44" presetID="10" presetClass="entr" presetSubtype="0" fill="hold" grpId="0" nodeType="clickEffect">
                                  <p:stCondLst>
                                    <p:cond delay="0"/>
                                  </p:stCondLst>
                                  <p:childTnLst>
                                    <p:set>
                                      <p:cBhvr>
                                        <p:cTn id="45" dur="1" fill="hold">
                                          <p:stCondLst>
                                            <p:cond delay="0"/>
                                          </p:stCondLst>
                                        </p:cTn>
                                        <p:tgtEl>
                                          <p:spTgt spid="28"/>
                                        </p:tgtEl>
                                        <p:attrNameLst>
                                          <p:attrName>style.visibility</p:attrName>
                                        </p:attrNameLst>
                                      </p:cBhvr>
                                      <p:to>
                                        <p:strVal val="visible"/>
                                      </p:to>
                                    </p:set>
                                    <p:animEffect transition="in" filter="fade">
                                      <p:cBhvr>
                                        <p:cTn id="46" dur="500"/>
                                        <p:tgtEl>
                                          <p:spTgt spid="28"/>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38"/>
                                        </p:tgtEl>
                                        <p:attrNameLst>
                                          <p:attrName>style.visibility</p:attrName>
                                        </p:attrNameLst>
                                      </p:cBhvr>
                                      <p:to>
                                        <p:strVal val="visible"/>
                                      </p:to>
                                    </p:set>
                                    <p:animEffect transition="in" filter="fade">
                                      <p:cBhvr>
                                        <p:cTn id="51"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4" grpId="0"/>
      <p:bldP spid="22" grpId="0"/>
      <p:bldP spid="23" grpId="0" animBg="1"/>
      <p:bldP spid="24" grpId="0" animBg="1"/>
      <p:bldP spid="25" grpId="0" animBg="1"/>
      <p:bldP spid="26" grpId="0" animBg="1"/>
      <p:bldP spid="27" grpId="0"/>
      <p:bldP spid="2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4294927" y="3280457"/>
            <a:ext cx="3602146" cy="880306"/>
          </a:xfrm>
          <a:prstGeom prst="rect">
            <a:avLst/>
          </a:prstGeom>
          <a:noFill/>
        </p:spPr>
        <p:txBody>
          <a:bodyPr wrap="square" rtlCol="0">
            <a:spAutoFit/>
          </a:bodyPr>
          <a:lstStyle/>
          <a:p>
            <a:pPr algn="ctr" defTabSz="608965">
              <a:lnSpc>
                <a:spcPct val="130000"/>
              </a:lnSpc>
            </a:pPr>
            <a:r>
              <a:rPr lang="en-US" altLang="zh-CN" sz="4400" b="1" dirty="0">
                <a:latin typeface="+mj-lt"/>
                <a:ea typeface="微软雅黑" panose="020B0503020204020204" charset="-122"/>
              </a:rPr>
              <a:t>PART TWO</a:t>
            </a:r>
          </a:p>
        </p:txBody>
      </p:sp>
      <p:sp>
        <p:nvSpPr>
          <p:cNvPr id="3" name="文本框 2"/>
          <p:cNvSpPr txBox="1"/>
          <p:nvPr/>
        </p:nvSpPr>
        <p:spPr>
          <a:xfrm>
            <a:off x="3936733" y="2259436"/>
            <a:ext cx="4318534" cy="1173976"/>
          </a:xfrm>
          <a:prstGeom prst="rect">
            <a:avLst/>
          </a:prstGeom>
          <a:noFill/>
        </p:spPr>
        <p:txBody>
          <a:bodyPr wrap="square" rtlCol="0">
            <a:spAutoFit/>
          </a:bodyPr>
          <a:lstStyle/>
          <a:p>
            <a:pPr algn="ctr" defTabSz="608965">
              <a:lnSpc>
                <a:spcPct val="130000"/>
              </a:lnSpc>
            </a:pPr>
            <a:r>
              <a:rPr lang="en-US" altLang="zh-CN" sz="6000" b="1" dirty="0">
                <a:latin typeface="+mj-lt"/>
                <a:ea typeface="微软雅黑" panose="020B0503020204020204" charset="-122"/>
              </a:rPr>
              <a:t>Spark</a:t>
            </a:r>
            <a:endParaRPr lang="zh-CN" altLang="en-US" sz="6000" b="1" dirty="0">
              <a:latin typeface="+mj-lt"/>
              <a:ea typeface="微软雅黑" panose="020B0503020204020204" charset="-122"/>
            </a:endParaRPr>
          </a:p>
        </p:txBody>
      </p:sp>
      <p:sp>
        <p:nvSpPr>
          <p:cNvPr id="4" name="矩形 3"/>
          <p:cNvSpPr/>
          <p:nvPr/>
        </p:nvSpPr>
        <p:spPr>
          <a:xfrm>
            <a:off x="4889817" y="4139690"/>
            <a:ext cx="2412366" cy="113341"/>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E75A1287-570D-4A8C-856C-5BD5895D9049}"/>
              </a:ext>
            </a:extLst>
          </p:cNvPr>
          <p:cNvSpPr txBox="1"/>
          <p:nvPr/>
        </p:nvSpPr>
        <p:spPr>
          <a:xfrm>
            <a:off x="7919715" y="6116784"/>
            <a:ext cx="3647152" cy="369332"/>
          </a:xfrm>
          <a:prstGeom prst="rect">
            <a:avLst/>
          </a:prstGeom>
          <a:noFill/>
        </p:spPr>
        <p:txBody>
          <a:bodyPr wrap="none" rtlCol="0">
            <a:spAutoFit/>
          </a:bodyPr>
          <a:lstStyle/>
          <a:p>
            <a:r>
              <a:rPr lang="zh-CN" altLang="en-US" dirty="0">
                <a:solidFill>
                  <a:srgbClr val="002060"/>
                </a:solidFill>
              </a:rPr>
              <a:t>解决了大规模数据的</a:t>
            </a:r>
            <a:r>
              <a:rPr lang="zh-CN" altLang="en-US" dirty="0">
                <a:solidFill>
                  <a:srgbClr val="FF0000"/>
                </a:solidFill>
              </a:rPr>
              <a:t>并行处理</a:t>
            </a:r>
            <a:r>
              <a:rPr lang="zh-CN" altLang="en-US" dirty="0">
                <a:solidFill>
                  <a:srgbClr val="002060"/>
                </a:solidFill>
              </a:rPr>
              <a:t>问题</a:t>
            </a:r>
          </a:p>
        </p:txBody>
      </p:sp>
      <p:sp>
        <p:nvSpPr>
          <p:cNvPr id="10" name="矩形: 圆角 9">
            <a:extLst>
              <a:ext uri="{FF2B5EF4-FFF2-40B4-BE49-F238E27FC236}">
                <a16:creationId xmlns:a16="http://schemas.microsoft.com/office/drawing/2014/main" id="{04C61026-0D3E-4E9E-ADB0-912F5454B1CD}"/>
              </a:ext>
            </a:extLst>
          </p:cNvPr>
          <p:cNvSpPr/>
          <p:nvPr/>
        </p:nvSpPr>
        <p:spPr>
          <a:xfrm>
            <a:off x="8709070" y="2588491"/>
            <a:ext cx="1375946" cy="45722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mn-ea"/>
              </a:rPr>
              <a:t>MapReduce</a:t>
            </a:r>
          </a:p>
          <a:p>
            <a:pPr algn="ctr"/>
            <a:r>
              <a:rPr lang="zh-CN" altLang="en-US" sz="1200" b="1" dirty="0">
                <a:latin typeface="+mn-ea"/>
              </a:rPr>
              <a:t>分布式计算框架</a:t>
            </a:r>
          </a:p>
        </p:txBody>
      </p:sp>
      <p:sp>
        <p:nvSpPr>
          <p:cNvPr id="26" name="矩形: 圆角 25">
            <a:extLst>
              <a:ext uri="{FF2B5EF4-FFF2-40B4-BE49-F238E27FC236}">
                <a16:creationId xmlns:a16="http://schemas.microsoft.com/office/drawing/2014/main" id="{03D036E8-BB11-46C7-BCFE-900179DC587B}"/>
              </a:ext>
            </a:extLst>
          </p:cNvPr>
          <p:cNvSpPr/>
          <p:nvPr/>
        </p:nvSpPr>
        <p:spPr>
          <a:xfrm>
            <a:off x="1845090" y="2588090"/>
            <a:ext cx="1375946" cy="457220"/>
          </a:xfrm>
          <a:prstGeom prst="round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atin typeface="+mn-ea"/>
              </a:rPr>
              <a:t>HDFS</a:t>
            </a:r>
          </a:p>
          <a:p>
            <a:pPr algn="ctr"/>
            <a:r>
              <a:rPr lang="zh-CN" altLang="en-US" sz="1200" b="1" dirty="0">
                <a:latin typeface="+mn-ea"/>
              </a:rPr>
              <a:t>分布式存储框架</a:t>
            </a:r>
          </a:p>
        </p:txBody>
      </p:sp>
      <p:pic>
        <p:nvPicPr>
          <p:cNvPr id="23" name="图片 22">
            <a:extLst>
              <a:ext uri="{FF2B5EF4-FFF2-40B4-BE49-F238E27FC236}">
                <a16:creationId xmlns:a16="http://schemas.microsoft.com/office/drawing/2014/main" id="{9DCB3A2A-A089-4FD2-8594-FFB6FD76B26D}"/>
              </a:ext>
            </a:extLst>
          </p:cNvPr>
          <p:cNvPicPr>
            <a:picLocks noChangeAspect="1"/>
          </p:cNvPicPr>
          <p:nvPr/>
        </p:nvPicPr>
        <p:blipFill>
          <a:blip r:embed="rId3"/>
          <a:stretch>
            <a:fillRect/>
          </a:stretch>
        </p:blipFill>
        <p:spPr>
          <a:xfrm>
            <a:off x="468134" y="3170108"/>
            <a:ext cx="4129859" cy="2740445"/>
          </a:xfrm>
          <a:prstGeom prst="rect">
            <a:avLst/>
          </a:prstGeom>
        </p:spPr>
      </p:pic>
      <p:pic>
        <p:nvPicPr>
          <p:cNvPr id="19" name="图片 18">
            <a:extLst>
              <a:ext uri="{FF2B5EF4-FFF2-40B4-BE49-F238E27FC236}">
                <a16:creationId xmlns:a16="http://schemas.microsoft.com/office/drawing/2014/main" id="{42E051D7-F6FC-48BF-92AE-95E9FF631B5F}"/>
              </a:ext>
            </a:extLst>
          </p:cNvPr>
          <p:cNvPicPr>
            <a:picLocks noChangeAspect="1"/>
          </p:cNvPicPr>
          <p:nvPr/>
        </p:nvPicPr>
        <p:blipFill>
          <a:blip r:embed="rId4"/>
          <a:stretch>
            <a:fillRect/>
          </a:stretch>
        </p:blipFill>
        <p:spPr>
          <a:xfrm>
            <a:off x="7388193" y="3170109"/>
            <a:ext cx="4017700" cy="2740444"/>
          </a:xfrm>
          <a:prstGeom prst="rect">
            <a:avLst/>
          </a:prstGeom>
        </p:spPr>
      </p:pic>
      <p:sp>
        <p:nvSpPr>
          <p:cNvPr id="5" name="矩形 4"/>
          <p:cNvSpPr/>
          <p:nvPr/>
        </p:nvSpPr>
        <p:spPr>
          <a:xfrm>
            <a:off x="4640164" y="230598"/>
            <a:ext cx="1539204" cy="523220"/>
          </a:xfrm>
          <a:prstGeom prst="rect">
            <a:avLst/>
          </a:prstGeom>
        </p:spPr>
        <p:txBody>
          <a:bodyPr wrap="none">
            <a:spAutoFit/>
          </a:bodyPr>
          <a:lstStyle/>
          <a:p>
            <a:r>
              <a:rPr lang="en-US" altLang="zh-CN" sz="2800" b="1" dirty="0"/>
              <a:t>Hadoop</a:t>
            </a:r>
            <a:endParaRPr lang="zh-CN" altLang="en-US" sz="2800" b="1" dirty="0"/>
          </a:p>
        </p:txBody>
      </p:sp>
      <p:sp>
        <p:nvSpPr>
          <p:cNvPr id="21" name="矩形 20"/>
          <p:cNvSpPr/>
          <p:nvPr/>
        </p:nvSpPr>
        <p:spPr>
          <a:xfrm>
            <a:off x="4711498" y="1144016"/>
            <a:ext cx="1396536" cy="307777"/>
          </a:xfrm>
          <a:prstGeom prst="rect">
            <a:avLst/>
          </a:prstGeom>
        </p:spPr>
        <p:txBody>
          <a:bodyPr wrap="none">
            <a:spAutoFit/>
          </a:bodyPr>
          <a:lstStyle/>
          <a:p>
            <a:r>
              <a:rPr lang="en-US" altLang="zh-CN" sz="1400" b="1" dirty="0"/>
              <a:t>Hadoop</a:t>
            </a:r>
            <a:r>
              <a:rPr lang="zh-CN" altLang="en-US" sz="1400" b="1" dirty="0"/>
              <a:t>的起源</a:t>
            </a:r>
          </a:p>
        </p:txBody>
      </p:sp>
      <p:sp>
        <p:nvSpPr>
          <p:cNvPr id="22" name="矩形 21"/>
          <p:cNvSpPr/>
          <p:nvPr/>
        </p:nvSpPr>
        <p:spPr>
          <a:xfrm>
            <a:off x="6692632" y="1359622"/>
            <a:ext cx="5524143" cy="788999"/>
          </a:xfrm>
          <a:prstGeom prst="rect">
            <a:avLst/>
          </a:prstGeom>
        </p:spPr>
        <p:txBody>
          <a:bodyPr wrap="square">
            <a:spAutoFit/>
          </a:bodyPr>
          <a:lstStyle/>
          <a:p>
            <a:pPr marL="171450" lvl="0" indent="-171450">
              <a:lnSpc>
                <a:spcPct val="130000"/>
              </a:lnSpc>
              <a:buFont typeface="Arial" panose="020B0604020202020204" pitchFamily="34" charset="0"/>
              <a:buChar char="•"/>
            </a:pPr>
            <a:r>
              <a:rPr lang="zh-CN" altLang="en-US" sz="1200" dirty="0"/>
              <a:t>分布式文件系统：</a:t>
            </a:r>
            <a:r>
              <a:rPr lang="en-US" altLang="zh-CN" sz="1200" dirty="0">
                <a:latin typeface="Times New Roman" panose="02020603050405020304" pitchFamily="18" charset="0"/>
                <a:cs typeface="Times New Roman" panose="02020603050405020304" pitchFamily="18" charset="0"/>
              </a:rPr>
              <a:t>The Google file system.</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2003</a:t>
            </a:r>
          </a:p>
          <a:p>
            <a:pPr marL="171450" lvl="0" indent="-171450">
              <a:lnSpc>
                <a:spcPct val="130000"/>
              </a:lnSpc>
              <a:buFont typeface="Arial" panose="020B0604020202020204" pitchFamily="34" charset="0"/>
              <a:buChar char="•"/>
            </a:pPr>
            <a:r>
              <a:rPr lang="zh-CN" altLang="en-US" sz="1200" dirty="0"/>
              <a:t>分布式计算模型：</a:t>
            </a:r>
            <a:r>
              <a:rPr lang="en-US" altLang="zh-CN" sz="1200" dirty="0">
                <a:latin typeface="Times New Roman" panose="02020603050405020304" pitchFamily="18" charset="0"/>
                <a:cs typeface="Times New Roman" panose="02020603050405020304" pitchFamily="18" charset="0"/>
              </a:rPr>
              <a:t>MapReduce: Simplified data processing on large clusters. 2004</a:t>
            </a:r>
          </a:p>
          <a:p>
            <a:pPr marL="171450" lvl="0" indent="-171450">
              <a:lnSpc>
                <a:spcPct val="130000"/>
              </a:lnSpc>
              <a:buFont typeface="Arial" panose="020B0604020202020204" pitchFamily="34" charset="0"/>
              <a:buChar char="•"/>
            </a:pPr>
            <a:r>
              <a:rPr lang="zh-CN" altLang="en-US" sz="1200" dirty="0"/>
              <a:t>分布式存储系统：</a:t>
            </a:r>
            <a:r>
              <a:rPr lang="en-US" altLang="zh-CN" sz="1200" dirty="0">
                <a:latin typeface="Times New Roman" panose="02020603050405020304" pitchFamily="18" charset="0"/>
                <a:cs typeface="Times New Roman" panose="02020603050405020304" pitchFamily="18" charset="0"/>
              </a:rPr>
              <a:t>Bigtable: a distributed storage system for structured data. 2006</a:t>
            </a:r>
            <a:endParaRPr lang="zh-CN" altLang="en-US" sz="1200" dirty="0">
              <a:solidFill>
                <a:schemeClr val="bg1">
                  <a:lumMod val="50000"/>
                </a:schemeClr>
              </a:solidFill>
              <a:latin typeface="微软雅黑" panose="020B0503020204020204" charset="-122"/>
              <a:ea typeface="微软雅黑" panose="020B0503020204020204" charset="-122"/>
            </a:endParaRPr>
          </a:p>
        </p:txBody>
      </p:sp>
      <p:sp>
        <p:nvSpPr>
          <p:cNvPr id="31" name="矩形 30">
            <a:extLst>
              <a:ext uri="{FF2B5EF4-FFF2-40B4-BE49-F238E27FC236}">
                <a16:creationId xmlns:a16="http://schemas.microsoft.com/office/drawing/2014/main" id="{591AF6E8-F55B-4D64-AAA9-2B2FCAEBA6DE}"/>
              </a:ext>
            </a:extLst>
          </p:cNvPr>
          <p:cNvSpPr/>
          <p:nvPr/>
        </p:nvSpPr>
        <p:spPr>
          <a:xfrm>
            <a:off x="0" y="60523"/>
            <a:ext cx="2450223" cy="307777"/>
          </a:xfrm>
          <a:prstGeom prst="rect">
            <a:avLst/>
          </a:prstGeom>
        </p:spPr>
        <p:txBody>
          <a:bodyPr wrap="none">
            <a:spAutoFit/>
          </a:bodyPr>
          <a:lstStyle/>
          <a:p>
            <a:r>
              <a:rPr lang="en-US" altLang="zh-CN" sz="1400" b="1" dirty="0"/>
              <a:t>PART TWO What’s Hadoop</a:t>
            </a:r>
            <a:endParaRPr lang="zh-CN" altLang="en-US" sz="1400" b="1" dirty="0"/>
          </a:p>
        </p:txBody>
      </p:sp>
      <p:sp>
        <p:nvSpPr>
          <p:cNvPr id="32" name="椭圆 31">
            <a:extLst>
              <a:ext uri="{FF2B5EF4-FFF2-40B4-BE49-F238E27FC236}">
                <a16:creationId xmlns:a16="http://schemas.microsoft.com/office/drawing/2014/main" id="{D76C08FA-BD22-4110-A814-B29F7614FB9E}"/>
              </a:ext>
            </a:extLst>
          </p:cNvPr>
          <p:cNvSpPr/>
          <p:nvPr/>
        </p:nvSpPr>
        <p:spPr>
          <a:xfrm>
            <a:off x="2360230" y="162793"/>
            <a:ext cx="130917" cy="113341"/>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sz="4400"/>
          </a:p>
        </p:txBody>
      </p:sp>
      <p:sp>
        <p:nvSpPr>
          <p:cNvPr id="2" name="加号 1">
            <a:extLst>
              <a:ext uri="{FF2B5EF4-FFF2-40B4-BE49-F238E27FC236}">
                <a16:creationId xmlns:a16="http://schemas.microsoft.com/office/drawing/2014/main" id="{0FD4BB9E-635A-457B-B342-BC9DA5291C6A}"/>
              </a:ext>
            </a:extLst>
          </p:cNvPr>
          <p:cNvSpPr/>
          <p:nvPr/>
        </p:nvSpPr>
        <p:spPr>
          <a:xfrm>
            <a:off x="5250518" y="1590863"/>
            <a:ext cx="318499" cy="307777"/>
          </a:xfrm>
          <a:prstGeom prst="mathPlus">
            <a:avLst/>
          </a:prstGeom>
          <a:solidFill>
            <a:srgbClr val="F89C0E"/>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0094AA"/>
              </a:solidFill>
            </a:endParaRPr>
          </a:p>
        </p:txBody>
      </p:sp>
      <p:pic>
        <p:nvPicPr>
          <p:cNvPr id="4" name="图片 3">
            <a:extLst>
              <a:ext uri="{FF2B5EF4-FFF2-40B4-BE49-F238E27FC236}">
                <a16:creationId xmlns:a16="http://schemas.microsoft.com/office/drawing/2014/main" id="{6453F421-D614-4784-BF08-AE346056CBCD}"/>
              </a:ext>
            </a:extLst>
          </p:cNvPr>
          <p:cNvPicPr>
            <a:picLocks noChangeAspect="1"/>
          </p:cNvPicPr>
          <p:nvPr/>
        </p:nvPicPr>
        <p:blipFill>
          <a:blip r:embed="rId5"/>
          <a:stretch>
            <a:fillRect/>
          </a:stretch>
        </p:blipFill>
        <p:spPr>
          <a:xfrm>
            <a:off x="3311500" y="1487404"/>
            <a:ext cx="1194613" cy="443528"/>
          </a:xfrm>
          <a:prstGeom prst="rect">
            <a:avLst/>
          </a:prstGeom>
        </p:spPr>
      </p:pic>
      <p:sp>
        <p:nvSpPr>
          <p:cNvPr id="6" name="箭头: 下 5">
            <a:extLst>
              <a:ext uri="{FF2B5EF4-FFF2-40B4-BE49-F238E27FC236}">
                <a16:creationId xmlns:a16="http://schemas.microsoft.com/office/drawing/2014/main" id="{6F0CF276-2103-4A39-94C0-83001243B401}"/>
              </a:ext>
            </a:extLst>
          </p:cNvPr>
          <p:cNvSpPr/>
          <p:nvPr/>
        </p:nvSpPr>
        <p:spPr>
          <a:xfrm>
            <a:off x="5250517" y="2434201"/>
            <a:ext cx="318499" cy="307777"/>
          </a:xfrm>
          <a:prstGeom prst="downArrow">
            <a:avLst/>
          </a:prstGeom>
          <a:solidFill>
            <a:srgbClr val="69D0FA"/>
          </a:solidFill>
          <a:ln>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9" name="图片 28">
            <a:extLst>
              <a:ext uri="{FF2B5EF4-FFF2-40B4-BE49-F238E27FC236}">
                <a16:creationId xmlns:a16="http://schemas.microsoft.com/office/drawing/2014/main" id="{25E189BC-6569-4D12-8664-69F093FB807E}"/>
              </a:ext>
            </a:extLst>
          </p:cNvPr>
          <p:cNvPicPr>
            <a:picLocks noChangeAspect="1"/>
          </p:cNvPicPr>
          <p:nvPr/>
        </p:nvPicPr>
        <p:blipFill rotWithShape="1">
          <a:blip r:embed="rId6"/>
          <a:srcRect t="31153" b="31776"/>
          <a:stretch/>
        </p:blipFill>
        <p:spPr>
          <a:xfrm>
            <a:off x="4540786" y="3054205"/>
            <a:ext cx="2595028" cy="698643"/>
          </a:xfrm>
          <a:prstGeom prst="rect">
            <a:avLst/>
          </a:prstGeom>
        </p:spPr>
      </p:pic>
      <p:pic>
        <p:nvPicPr>
          <p:cNvPr id="33" name="图片 32">
            <a:extLst>
              <a:ext uri="{FF2B5EF4-FFF2-40B4-BE49-F238E27FC236}">
                <a16:creationId xmlns:a16="http://schemas.microsoft.com/office/drawing/2014/main" id="{5927F63B-712B-4DE7-9655-022247C54D3C}"/>
              </a:ext>
            </a:extLst>
          </p:cNvPr>
          <p:cNvPicPr>
            <a:picLocks noChangeAspect="1"/>
          </p:cNvPicPr>
          <p:nvPr/>
        </p:nvPicPr>
        <p:blipFill rotWithShape="1">
          <a:blip r:embed="rId7"/>
          <a:srcRect l="15653" t="15161" r="15506" b="16128"/>
          <a:stretch/>
        </p:blipFill>
        <p:spPr>
          <a:xfrm>
            <a:off x="6095998" y="1476746"/>
            <a:ext cx="572341" cy="571265"/>
          </a:xfrm>
          <a:prstGeom prst="rect">
            <a:avLst/>
          </a:prstGeom>
        </p:spPr>
      </p:pic>
      <p:pic>
        <p:nvPicPr>
          <p:cNvPr id="7" name="图片 6">
            <a:extLst>
              <a:ext uri="{FF2B5EF4-FFF2-40B4-BE49-F238E27FC236}">
                <a16:creationId xmlns:a16="http://schemas.microsoft.com/office/drawing/2014/main" id="{72A0ADB1-0FA3-471D-B711-3BBA01C6D398}"/>
              </a:ext>
            </a:extLst>
          </p:cNvPr>
          <p:cNvPicPr>
            <a:picLocks noChangeAspect="1"/>
          </p:cNvPicPr>
          <p:nvPr/>
        </p:nvPicPr>
        <p:blipFill rotWithShape="1">
          <a:blip r:embed="rId8"/>
          <a:srcRect b="11152"/>
          <a:stretch/>
        </p:blipFill>
        <p:spPr>
          <a:xfrm>
            <a:off x="874202" y="951044"/>
            <a:ext cx="2178698" cy="1292630"/>
          </a:xfrm>
          <a:prstGeom prst="rect">
            <a:avLst/>
          </a:prstGeom>
        </p:spPr>
      </p:pic>
      <p:sp>
        <p:nvSpPr>
          <p:cNvPr id="13" name="文本框 12">
            <a:extLst>
              <a:ext uri="{FF2B5EF4-FFF2-40B4-BE49-F238E27FC236}">
                <a16:creationId xmlns:a16="http://schemas.microsoft.com/office/drawing/2014/main" id="{41AFBA91-5BBB-4068-BF85-9D3E2C05483C}"/>
              </a:ext>
            </a:extLst>
          </p:cNvPr>
          <p:cNvSpPr txBox="1"/>
          <p:nvPr/>
        </p:nvSpPr>
        <p:spPr>
          <a:xfrm>
            <a:off x="929506" y="6113526"/>
            <a:ext cx="2954655" cy="369332"/>
          </a:xfrm>
          <a:prstGeom prst="rect">
            <a:avLst/>
          </a:prstGeom>
          <a:noFill/>
        </p:spPr>
        <p:txBody>
          <a:bodyPr wrap="none" rtlCol="0">
            <a:spAutoFit/>
          </a:bodyPr>
          <a:lstStyle/>
          <a:p>
            <a:r>
              <a:rPr lang="zh-CN" altLang="en-US" dirty="0">
                <a:solidFill>
                  <a:srgbClr val="002060"/>
                </a:solidFill>
              </a:rPr>
              <a:t>解决了大规模数据</a:t>
            </a:r>
            <a:r>
              <a:rPr lang="zh-CN" altLang="en-US" dirty="0">
                <a:solidFill>
                  <a:srgbClr val="FF0000"/>
                </a:solidFill>
              </a:rPr>
              <a:t>存储</a:t>
            </a:r>
            <a:r>
              <a:rPr lang="zh-CN" altLang="en-US" dirty="0">
                <a:solidFill>
                  <a:srgbClr val="002060"/>
                </a:solidFill>
              </a:rPr>
              <a:t>问题</a:t>
            </a:r>
          </a:p>
        </p:txBody>
      </p:sp>
      <p:sp>
        <p:nvSpPr>
          <p:cNvPr id="24" name="文本框 23">
            <a:extLst>
              <a:ext uri="{FF2B5EF4-FFF2-40B4-BE49-F238E27FC236}">
                <a16:creationId xmlns:a16="http://schemas.microsoft.com/office/drawing/2014/main" id="{D23CCEC8-2F7B-483C-AD3E-8D0220F74DBD}"/>
              </a:ext>
            </a:extLst>
          </p:cNvPr>
          <p:cNvSpPr txBox="1"/>
          <p:nvPr/>
        </p:nvSpPr>
        <p:spPr>
          <a:xfrm>
            <a:off x="4763172" y="4673033"/>
            <a:ext cx="2459841" cy="369332"/>
          </a:xfrm>
          <a:prstGeom prst="rect">
            <a:avLst/>
          </a:prstGeom>
          <a:noFill/>
        </p:spPr>
        <p:txBody>
          <a:bodyPr wrap="none" rtlCol="0">
            <a:spAutoFit/>
          </a:bodyPr>
          <a:lstStyle/>
          <a:p>
            <a:r>
              <a:rPr lang="zh-CN" altLang="en-US" b="1" dirty="0">
                <a:solidFill>
                  <a:srgbClr val="FF0000"/>
                </a:solidFill>
                <a:latin typeface="+mn-ea"/>
              </a:rPr>
              <a:t>为什么还需要</a:t>
            </a:r>
            <a:r>
              <a:rPr lang="en-US" altLang="zh-CN" b="1" dirty="0">
                <a:solidFill>
                  <a:srgbClr val="FF0000"/>
                </a:solidFill>
                <a:latin typeface="+mn-ea"/>
              </a:rPr>
              <a:t>Spark</a:t>
            </a:r>
            <a:r>
              <a:rPr lang="zh-CN" altLang="en-US" b="1" dirty="0">
                <a:solidFill>
                  <a:srgbClr val="FF0000"/>
                </a:solidFill>
                <a:latin typeface="+mn-ea"/>
              </a:rPr>
              <a:t>？</a:t>
            </a:r>
          </a:p>
        </p:txBody>
      </p:sp>
    </p:spTree>
    <p:extLst>
      <p:ext uri="{BB962C8B-B14F-4D97-AF65-F5344CB8AC3E}">
        <p14:creationId xmlns:p14="http://schemas.microsoft.com/office/powerpoint/2010/main" val="366493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fade">
                                      <p:cBhvr>
                                        <p:cTn id="15" dur="500"/>
                                        <p:tgtEl>
                                          <p:spTgt spid="33"/>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fade">
                                      <p:cBhvr>
                                        <p:cTn id="23" dur="500"/>
                                        <p:tgtEl>
                                          <p:spTgt spid="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par>
                                <p:cTn id="27" presetID="10" presetClass="entr" presetSubtype="0" fill="hold" nodeType="withEffect">
                                  <p:stCondLst>
                                    <p:cond delay="0"/>
                                  </p:stCondLst>
                                  <p:childTnLst>
                                    <p:set>
                                      <p:cBhvr>
                                        <p:cTn id="28" dur="1" fill="hold">
                                          <p:stCondLst>
                                            <p:cond delay="0"/>
                                          </p:stCondLst>
                                        </p:cTn>
                                        <p:tgtEl>
                                          <p:spTgt spid="29"/>
                                        </p:tgtEl>
                                        <p:attrNameLst>
                                          <p:attrName>style.visibility</p:attrName>
                                        </p:attrNameLst>
                                      </p:cBhvr>
                                      <p:to>
                                        <p:strVal val="visible"/>
                                      </p:to>
                                    </p:set>
                                    <p:animEffect transition="in" filter="fade">
                                      <p:cBhvr>
                                        <p:cTn id="29" dur="500"/>
                                        <p:tgtEl>
                                          <p:spTgt spid="29"/>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500"/>
                                        <p:tgtEl>
                                          <p:spTgt spid="26"/>
                                        </p:tgtEl>
                                      </p:cBhvr>
                                    </p:animEffect>
                                  </p:childTnLst>
                                </p:cTn>
                              </p:par>
                              <p:par>
                                <p:cTn id="35" presetID="10" presetClass="entr" presetSubtype="0" fill="hold" nodeType="withEffect">
                                  <p:stCondLst>
                                    <p:cond delay="0"/>
                                  </p:stCondLst>
                                  <p:childTnLst>
                                    <p:set>
                                      <p:cBhvr>
                                        <p:cTn id="36" dur="1" fill="hold">
                                          <p:stCondLst>
                                            <p:cond delay="0"/>
                                          </p:stCondLst>
                                        </p:cTn>
                                        <p:tgtEl>
                                          <p:spTgt spid="23"/>
                                        </p:tgtEl>
                                        <p:attrNameLst>
                                          <p:attrName>style.visibility</p:attrName>
                                        </p:attrNameLst>
                                      </p:cBhvr>
                                      <p:to>
                                        <p:strVal val="visible"/>
                                      </p:to>
                                    </p:set>
                                    <p:animEffect transition="in" filter="fade">
                                      <p:cBhvr>
                                        <p:cTn id="37" dur="500"/>
                                        <p:tgtEl>
                                          <p:spTgt spid="23"/>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10" presetClass="entr" presetSubtype="0" fill="hold" nodeType="with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fade">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fade">
                                      <p:cBhvr>
                                        <p:cTn id="55" dur="500"/>
                                        <p:tgtEl>
                                          <p:spTgt spid="30"/>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grpId="0" nodeType="clickEffect">
                                  <p:stCondLst>
                                    <p:cond delay="0"/>
                                  </p:stCondLst>
                                  <p:childTnLst>
                                    <p:set>
                                      <p:cBhvr>
                                        <p:cTn id="59" dur="1" fill="hold">
                                          <p:stCondLst>
                                            <p:cond delay="0"/>
                                          </p:stCondLst>
                                        </p:cTn>
                                        <p:tgtEl>
                                          <p:spTgt spid="24"/>
                                        </p:tgtEl>
                                        <p:attrNameLst>
                                          <p:attrName>style.visibility</p:attrName>
                                        </p:attrNameLst>
                                      </p:cBhvr>
                                      <p:to>
                                        <p:strVal val="visible"/>
                                      </p:to>
                                    </p:set>
                                    <p:animEffect transition="in" filter="fade">
                                      <p:cBhvr>
                                        <p:cTn id="60"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10" grpId="0" animBg="1"/>
      <p:bldP spid="26" grpId="0" animBg="1"/>
      <p:bldP spid="22" grpId="0"/>
      <p:bldP spid="2" grpId="0" animBg="1"/>
      <p:bldP spid="6" grpId="0" animBg="1"/>
      <p:bldP spid="13" grpId="0"/>
      <p:bldP spid="24" grpId="0"/>
    </p:bldLst>
  </p:timing>
</p:sld>
</file>

<file path=ppt/theme/theme1.xml><?xml version="1.0" encoding="utf-8"?>
<a:theme xmlns:a="http://schemas.openxmlformats.org/drawingml/2006/main" name="第一PPT，www.1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36">
      <a:majorFont>
        <a:latin typeface="Segoe UI"/>
        <a:ea typeface="宋体"/>
        <a:cs typeface=""/>
      </a:majorFont>
      <a:minorFont>
        <a:latin typeface="Segoe UI"/>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4758</TotalTime>
  <Words>5910</Words>
  <Application>Microsoft Office PowerPoint</Application>
  <PresentationFormat>宽屏</PresentationFormat>
  <Paragraphs>505</Paragraphs>
  <Slides>38</Slides>
  <Notes>20</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38</vt:i4>
      </vt:variant>
    </vt:vector>
  </HeadingPairs>
  <TitlesOfParts>
    <vt:vector size="51" baseType="lpstr">
      <vt:lpstr>-apple-system</vt:lpstr>
      <vt:lpstr>Helvetica Neue</vt:lpstr>
      <vt:lpstr>等线</vt:lpstr>
      <vt:lpstr>宋体</vt:lpstr>
      <vt:lpstr>微软雅黑</vt:lpstr>
      <vt:lpstr>Arial</vt:lpstr>
      <vt:lpstr>Calibri</vt:lpstr>
      <vt:lpstr>Segoe Print</vt:lpstr>
      <vt:lpstr>Segoe UI</vt:lpstr>
      <vt:lpstr>Segoe UI Light</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第一PPT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虚拟点线</dc:title>
  <dc:creator>第一PPT</dc:creator>
  <cp:keywords>www.1ppt.com</cp:keywords>
  <dc:description>www.1ppt.com</dc:description>
  <cp:lastModifiedBy>AN QI</cp:lastModifiedBy>
  <cp:revision>263</cp:revision>
  <dcterms:created xsi:type="dcterms:W3CDTF">2015-08-18T02:51:00Z</dcterms:created>
  <dcterms:modified xsi:type="dcterms:W3CDTF">2020-04-10T10:20:02Z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2052-10.1.0.6393</vt:lpwstr>
  </property>
</Properties>
</file>